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0" r:id="rId2"/>
    <p:sldId id="336" r:id="rId3"/>
    <p:sldId id="302" r:id="rId4"/>
    <p:sldId id="303" r:id="rId5"/>
    <p:sldId id="304" r:id="rId6"/>
    <p:sldId id="309" r:id="rId7"/>
    <p:sldId id="310" r:id="rId8"/>
    <p:sldId id="311" r:id="rId9"/>
    <p:sldId id="312" r:id="rId10"/>
    <p:sldId id="313" r:id="rId11"/>
    <p:sldId id="314" r:id="rId12"/>
    <p:sldId id="315" r:id="rId13"/>
    <p:sldId id="316" r:id="rId14"/>
    <p:sldId id="317" r:id="rId15"/>
    <p:sldId id="318" r:id="rId16"/>
    <p:sldId id="319" r:id="rId17"/>
    <p:sldId id="320" r:id="rId18"/>
    <p:sldId id="321" r:id="rId19"/>
    <p:sldId id="334" r:id="rId20"/>
    <p:sldId id="335" r:id="rId21"/>
    <p:sldId id="305" r:id="rId22"/>
    <p:sldId id="306" r:id="rId23"/>
    <p:sldId id="307" r:id="rId24"/>
    <p:sldId id="308" r:id="rId25"/>
    <p:sldId id="326" r:id="rId26"/>
    <p:sldId id="327" r:id="rId27"/>
    <p:sldId id="328" r:id="rId28"/>
    <p:sldId id="329" r:id="rId29"/>
    <p:sldId id="258" r:id="rId30"/>
    <p:sldId id="282" r:id="rId31"/>
    <p:sldId id="259" r:id="rId32"/>
    <p:sldId id="283" r:id="rId33"/>
    <p:sldId id="322" r:id="rId34"/>
    <p:sldId id="323" r:id="rId35"/>
    <p:sldId id="324" r:id="rId36"/>
    <p:sldId id="325" r:id="rId37"/>
    <p:sldId id="330" r:id="rId38"/>
    <p:sldId id="331" r:id="rId39"/>
    <p:sldId id="332" r:id="rId40"/>
    <p:sldId id="333" r:id="rId41"/>
    <p:sldId id="261" r:id="rId42"/>
    <p:sldId id="285" r:id="rId43"/>
    <p:sldId id="268" r:id="rId44"/>
    <p:sldId id="292" r:id="rId45"/>
    <p:sldId id="275" r:id="rId46"/>
    <p:sldId id="298" r:id="rId4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66CC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7" d="100"/>
          <a:sy n="117" d="100"/>
        </p:scale>
        <p:origin x="102"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3C673950-F3D5-11D5-DAB2-8CBDB4CF3EF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D12B856-84C1-FBC2-601B-E4BCA69CF23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105270F-4D50-221A-9804-F24F40ABC46F}"/>
              </a:ext>
            </a:extLst>
          </p:cNvPr>
          <p:cNvSpPr>
            <a:spLocks noGrp="1" noChangeArrowheads="1"/>
          </p:cNvSpPr>
          <p:nvPr>
            <p:ph type="sldNum" sz="quarter" idx="12"/>
          </p:nvPr>
        </p:nvSpPr>
        <p:spPr>
          <a:ln/>
        </p:spPr>
        <p:txBody>
          <a:bodyPr/>
          <a:lstStyle>
            <a:lvl1pPr>
              <a:defRPr/>
            </a:lvl1pPr>
          </a:lstStyle>
          <a:p>
            <a:fld id="{42430D4B-96AF-4BFA-ACC2-F4A9A6D7C020}" type="slidenum">
              <a:rPr lang="en-US" altLang="en-US"/>
              <a:pPr/>
              <a:t>‹#›</a:t>
            </a:fld>
            <a:endParaRPr lang="en-US" altLang="en-US"/>
          </a:p>
        </p:txBody>
      </p:sp>
    </p:spTree>
    <p:extLst>
      <p:ext uri="{BB962C8B-B14F-4D97-AF65-F5344CB8AC3E}">
        <p14:creationId xmlns:p14="http://schemas.microsoft.com/office/powerpoint/2010/main" val="5274479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8A08564-4786-373D-BEEC-3A5108A2EBD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425086D-4A09-84DB-5730-650F025D027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8D9CAB9-CE12-8D06-A894-A505FC56C1D5}"/>
              </a:ext>
            </a:extLst>
          </p:cNvPr>
          <p:cNvSpPr>
            <a:spLocks noGrp="1" noChangeArrowheads="1"/>
          </p:cNvSpPr>
          <p:nvPr>
            <p:ph type="sldNum" sz="quarter" idx="12"/>
          </p:nvPr>
        </p:nvSpPr>
        <p:spPr>
          <a:ln/>
        </p:spPr>
        <p:txBody>
          <a:bodyPr/>
          <a:lstStyle>
            <a:lvl1pPr>
              <a:defRPr/>
            </a:lvl1pPr>
          </a:lstStyle>
          <a:p>
            <a:fld id="{B1013BE9-9C1B-4FFE-97FD-7232CAD11352}" type="slidenum">
              <a:rPr lang="en-US" altLang="en-US"/>
              <a:pPr/>
              <a:t>‹#›</a:t>
            </a:fld>
            <a:endParaRPr lang="en-US" altLang="en-US"/>
          </a:p>
        </p:txBody>
      </p:sp>
    </p:spTree>
    <p:extLst>
      <p:ext uri="{BB962C8B-B14F-4D97-AF65-F5344CB8AC3E}">
        <p14:creationId xmlns:p14="http://schemas.microsoft.com/office/powerpoint/2010/main" val="39947692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17A25B1-3C0C-F2AD-F404-EABF5D38524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6259816-C883-91D5-5D5C-BA648669492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C1BA40F-815A-A2D8-68A2-5BEE0F40A409}"/>
              </a:ext>
            </a:extLst>
          </p:cNvPr>
          <p:cNvSpPr>
            <a:spLocks noGrp="1" noChangeArrowheads="1"/>
          </p:cNvSpPr>
          <p:nvPr>
            <p:ph type="sldNum" sz="quarter" idx="12"/>
          </p:nvPr>
        </p:nvSpPr>
        <p:spPr>
          <a:ln/>
        </p:spPr>
        <p:txBody>
          <a:bodyPr/>
          <a:lstStyle>
            <a:lvl1pPr>
              <a:defRPr/>
            </a:lvl1pPr>
          </a:lstStyle>
          <a:p>
            <a:fld id="{B4780C9E-076F-4C8E-ABF5-4CC907B44119}" type="slidenum">
              <a:rPr lang="en-US" altLang="en-US"/>
              <a:pPr/>
              <a:t>‹#›</a:t>
            </a:fld>
            <a:endParaRPr lang="en-US" altLang="en-US"/>
          </a:p>
        </p:txBody>
      </p:sp>
    </p:spTree>
    <p:extLst>
      <p:ext uri="{BB962C8B-B14F-4D97-AF65-F5344CB8AC3E}">
        <p14:creationId xmlns:p14="http://schemas.microsoft.com/office/powerpoint/2010/main" val="3421685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BA5155D-E5CB-F32E-51BF-F28924316E8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6119B1D-789F-1E75-34EE-2453F728062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E76B7D1-0A6E-7508-CE57-B04FC7D496A3}"/>
              </a:ext>
            </a:extLst>
          </p:cNvPr>
          <p:cNvSpPr>
            <a:spLocks noGrp="1" noChangeArrowheads="1"/>
          </p:cNvSpPr>
          <p:nvPr>
            <p:ph type="sldNum" sz="quarter" idx="12"/>
          </p:nvPr>
        </p:nvSpPr>
        <p:spPr>
          <a:ln/>
        </p:spPr>
        <p:txBody>
          <a:bodyPr/>
          <a:lstStyle>
            <a:lvl1pPr>
              <a:defRPr/>
            </a:lvl1pPr>
          </a:lstStyle>
          <a:p>
            <a:fld id="{D6EE2785-787A-4B3C-AE7D-E2975711AA35}" type="slidenum">
              <a:rPr lang="en-US" altLang="en-US"/>
              <a:pPr/>
              <a:t>‹#›</a:t>
            </a:fld>
            <a:endParaRPr lang="en-US" altLang="en-US"/>
          </a:p>
        </p:txBody>
      </p:sp>
    </p:spTree>
    <p:extLst>
      <p:ext uri="{BB962C8B-B14F-4D97-AF65-F5344CB8AC3E}">
        <p14:creationId xmlns:p14="http://schemas.microsoft.com/office/powerpoint/2010/main" val="3539607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D31FD42A-1616-A542-8F42-99BB2D6449E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12E8BCE-6E8B-9115-BA12-9AF2D205BF4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636C95A-D058-7592-0762-616BA4CE3DC3}"/>
              </a:ext>
            </a:extLst>
          </p:cNvPr>
          <p:cNvSpPr>
            <a:spLocks noGrp="1" noChangeArrowheads="1"/>
          </p:cNvSpPr>
          <p:nvPr>
            <p:ph type="sldNum" sz="quarter" idx="12"/>
          </p:nvPr>
        </p:nvSpPr>
        <p:spPr>
          <a:ln/>
        </p:spPr>
        <p:txBody>
          <a:bodyPr/>
          <a:lstStyle>
            <a:lvl1pPr>
              <a:defRPr/>
            </a:lvl1pPr>
          </a:lstStyle>
          <a:p>
            <a:fld id="{C90C50C4-244A-4F32-8CCE-3AC7B70D7703}" type="slidenum">
              <a:rPr lang="en-US" altLang="en-US"/>
              <a:pPr/>
              <a:t>‹#›</a:t>
            </a:fld>
            <a:endParaRPr lang="en-US" altLang="en-US"/>
          </a:p>
        </p:txBody>
      </p:sp>
    </p:spTree>
    <p:extLst>
      <p:ext uri="{BB962C8B-B14F-4D97-AF65-F5344CB8AC3E}">
        <p14:creationId xmlns:p14="http://schemas.microsoft.com/office/powerpoint/2010/main" val="2446225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23BA5ABA-BD7A-9540-7615-52F157C04D2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232AD47C-BF72-4AE8-C0A8-0CCC2CADA96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720C7EFC-5C0B-D9DB-2424-C5802C613202}"/>
              </a:ext>
            </a:extLst>
          </p:cNvPr>
          <p:cNvSpPr>
            <a:spLocks noGrp="1" noChangeArrowheads="1"/>
          </p:cNvSpPr>
          <p:nvPr>
            <p:ph type="sldNum" sz="quarter" idx="12"/>
          </p:nvPr>
        </p:nvSpPr>
        <p:spPr>
          <a:ln/>
        </p:spPr>
        <p:txBody>
          <a:bodyPr/>
          <a:lstStyle>
            <a:lvl1pPr>
              <a:defRPr/>
            </a:lvl1pPr>
          </a:lstStyle>
          <a:p>
            <a:fld id="{08C255C2-DDE4-4E34-8FB9-CDC9EF059C02}" type="slidenum">
              <a:rPr lang="en-US" altLang="en-US"/>
              <a:pPr/>
              <a:t>‹#›</a:t>
            </a:fld>
            <a:endParaRPr lang="en-US" altLang="en-US"/>
          </a:p>
        </p:txBody>
      </p:sp>
    </p:spTree>
    <p:extLst>
      <p:ext uri="{BB962C8B-B14F-4D97-AF65-F5344CB8AC3E}">
        <p14:creationId xmlns:p14="http://schemas.microsoft.com/office/powerpoint/2010/main" val="11273312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995C2146-CA45-D57C-8B96-451D6C947FA6}"/>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D0AD2461-DC9E-21AD-9776-32F95401A7A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7FCE196E-AE65-C333-2EAD-DDF05A7119BE}"/>
              </a:ext>
            </a:extLst>
          </p:cNvPr>
          <p:cNvSpPr>
            <a:spLocks noGrp="1" noChangeArrowheads="1"/>
          </p:cNvSpPr>
          <p:nvPr>
            <p:ph type="sldNum" sz="quarter" idx="12"/>
          </p:nvPr>
        </p:nvSpPr>
        <p:spPr>
          <a:ln/>
        </p:spPr>
        <p:txBody>
          <a:bodyPr/>
          <a:lstStyle>
            <a:lvl1pPr>
              <a:defRPr/>
            </a:lvl1pPr>
          </a:lstStyle>
          <a:p>
            <a:fld id="{2327D1C3-B996-4C21-8CAC-02FA0C53A698}" type="slidenum">
              <a:rPr lang="en-US" altLang="en-US"/>
              <a:pPr/>
              <a:t>‹#›</a:t>
            </a:fld>
            <a:endParaRPr lang="en-US" altLang="en-US"/>
          </a:p>
        </p:txBody>
      </p:sp>
    </p:spTree>
    <p:extLst>
      <p:ext uri="{BB962C8B-B14F-4D97-AF65-F5344CB8AC3E}">
        <p14:creationId xmlns:p14="http://schemas.microsoft.com/office/powerpoint/2010/main" val="33338787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FF5190CB-E82A-7213-1727-40EEBC83ED6A}"/>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74AAE308-67DE-0BEF-273B-FEAB7FE7A8C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75BBB840-C1F4-F18B-354B-E542A77A2EF6}"/>
              </a:ext>
            </a:extLst>
          </p:cNvPr>
          <p:cNvSpPr>
            <a:spLocks noGrp="1" noChangeArrowheads="1"/>
          </p:cNvSpPr>
          <p:nvPr>
            <p:ph type="sldNum" sz="quarter" idx="12"/>
          </p:nvPr>
        </p:nvSpPr>
        <p:spPr>
          <a:ln/>
        </p:spPr>
        <p:txBody>
          <a:bodyPr/>
          <a:lstStyle>
            <a:lvl1pPr>
              <a:defRPr/>
            </a:lvl1pPr>
          </a:lstStyle>
          <a:p>
            <a:fld id="{6BAEEB30-5136-4508-8DFA-542F1CAFD1B8}" type="slidenum">
              <a:rPr lang="en-US" altLang="en-US"/>
              <a:pPr/>
              <a:t>‹#›</a:t>
            </a:fld>
            <a:endParaRPr lang="en-US" altLang="en-US"/>
          </a:p>
        </p:txBody>
      </p:sp>
    </p:spTree>
    <p:extLst>
      <p:ext uri="{BB962C8B-B14F-4D97-AF65-F5344CB8AC3E}">
        <p14:creationId xmlns:p14="http://schemas.microsoft.com/office/powerpoint/2010/main" val="31751971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476406E9-C3DF-E6E1-BEDC-3DB821586A7A}"/>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43542F72-33A9-1F7C-3FD4-16BCF67C2B8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AF8CE073-39F6-FC84-1DF5-5F7D0F9096F0}"/>
              </a:ext>
            </a:extLst>
          </p:cNvPr>
          <p:cNvSpPr>
            <a:spLocks noGrp="1" noChangeArrowheads="1"/>
          </p:cNvSpPr>
          <p:nvPr>
            <p:ph type="sldNum" sz="quarter" idx="12"/>
          </p:nvPr>
        </p:nvSpPr>
        <p:spPr>
          <a:ln/>
        </p:spPr>
        <p:txBody>
          <a:bodyPr/>
          <a:lstStyle>
            <a:lvl1pPr>
              <a:defRPr/>
            </a:lvl1pPr>
          </a:lstStyle>
          <a:p>
            <a:fld id="{3F4E450E-B65A-4F69-8FCC-60434CB56407}" type="slidenum">
              <a:rPr lang="en-US" altLang="en-US"/>
              <a:pPr/>
              <a:t>‹#›</a:t>
            </a:fld>
            <a:endParaRPr lang="en-US" altLang="en-US"/>
          </a:p>
        </p:txBody>
      </p:sp>
    </p:spTree>
    <p:extLst>
      <p:ext uri="{BB962C8B-B14F-4D97-AF65-F5344CB8AC3E}">
        <p14:creationId xmlns:p14="http://schemas.microsoft.com/office/powerpoint/2010/main" val="11469565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BE71A02B-ED8F-5BB4-9629-ACCBCB0E25E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57B01286-9EF0-EFEB-E2DB-F67E65C3485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27D7A3BC-2A5D-043B-1044-239BE48E4EEB}"/>
              </a:ext>
            </a:extLst>
          </p:cNvPr>
          <p:cNvSpPr>
            <a:spLocks noGrp="1" noChangeArrowheads="1"/>
          </p:cNvSpPr>
          <p:nvPr>
            <p:ph type="sldNum" sz="quarter" idx="12"/>
          </p:nvPr>
        </p:nvSpPr>
        <p:spPr>
          <a:ln/>
        </p:spPr>
        <p:txBody>
          <a:bodyPr/>
          <a:lstStyle>
            <a:lvl1pPr>
              <a:defRPr/>
            </a:lvl1pPr>
          </a:lstStyle>
          <a:p>
            <a:fld id="{645829D7-38BF-4F7D-B973-F68690477F87}" type="slidenum">
              <a:rPr lang="en-US" altLang="en-US"/>
              <a:pPr/>
              <a:t>‹#›</a:t>
            </a:fld>
            <a:endParaRPr lang="en-US" altLang="en-US"/>
          </a:p>
        </p:txBody>
      </p:sp>
    </p:spTree>
    <p:extLst>
      <p:ext uri="{BB962C8B-B14F-4D97-AF65-F5344CB8AC3E}">
        <p14:creationId xmlns:p14="http://schemas.microsoft.com/office/powerpoint/2010/main" val="40674582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FAD7EC0B-5050-F5E2-FDE2-2378957E545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C3E15830-A8C3-D687-CB46-52BFC586BD6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0B0FF2F4-5D68-CC71-5333-306554800CD1}"/>
              </a:ext>
            </a:extLst>
          </p:cNvPr>
          <p:cNvSpPr>
            <a:spLocks noGrp="1" noChangeArrowheads="1"/>
          </p:cNvSpPr>
          <p:nvPr>
            <p:ph type="sldNum" sz="quarter" idx="12"/>
          </p:nvPr>
        </p:nvSpPr>
        <p:spPr>
          <a:ln/>
        </p:spPr>
        <p:txBody>
          <a:bodyPr/>
          <a:lstStyle>
            <a:lvl1pPr>
              <a:defRPr/>
            </a:lvl1pPr>
          </a:lstStyle>
          <a:p>
            <a:fld id="{5F76FB6C-C912-47CD-AA87-8DAC680342E6}" type="slidenum">
              <a:rPr lang="en-US" altLang="en-US"/>
              <a:pPr/>
              <a:t>‹#›</a:t>
            </a:fld>
            <a:endParaRPr lang="en-US" altLang="en-US"/>
          </a:p>
        </p:txBody>
      </p:sp>
    </p:spTree>
    <p:extLst>
      <p:ext uri="{BB962C8B-B14F-4D97-AF65-F5344CB8AC3E}">
        <p14:creationId xmlns:p14="http://schemas.microsoft.com/office/powerpoint/2010/main" val="30460886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9689DE96-C731-4DA5-2543-207AFEDD9543}"/>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BB4C7723-345B-BD14-5EFA-02D697963B13}"/>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CDFBEFA7-CA8C-2F7B-700B-B67BCD738B11}"/>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029" name="Rectangle 5">
            <a:extLst>
              <a:ext uri="{FF2B5EF4-FFF2-40B4-BE49-F238E27FC236}">
                <a16:creationId xmlns:a16="http://schemas.microsoft.com/office/drawing/2014/main" id="{ECACBE64-46DD-9A58-79E4-F21FD77013AE}"/>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030" name="Rectangle 6">
            <a:extLst>
              <a:ext uri="{FF2B5EF4-FFF2-40B4-BE49-F238E27FC236}">
                <a16:creationId xmlns:a16="http://schemas.microsoft.com/office/drawing/2014/main" id="{A1017B5E-9384-C775-9402-0AEFC0967539}"/>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7BEBB2C2-6033-4237-8BE6-1477DC2871B9}"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en.wikipedia.org/wiki/Burma" TargetMode="External"/><Relationship Id="rId7" Type="http://schemas.openxmlformats.org/officeDocument/2006/relationships/hyperlink" Target="http://en.wikipedia.org/wiki/Andaman_Sea" TargetMode="Externa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hyperlink" Target="http://en.wikipedia.org/wiki/Irrawaddy_Delta" TargetMode="External"/><Relationship Id="rId5" Type="http://schemas.openxmlformats.org/officeDocument/2006/relationships/hyperlink" Target="http://en.wikipedia.org/wiki/Mali_River" TargetMode="External"/><Relationship Id="rId4" Type="http://schemas.openxmlformats.org/officeDocument/2006/relationships/hyperlink" Target="http://en.wikipedia.org/wiki/N%27Mai_River"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hyperlink" Target="http://www.answers.com/topic/diyarbakir" TargetMode="External"/><Relationship Id="rId7" Type="http://schemas.openxmlformats.org/officeDocument/2006/relationships/hyperlink" Target="http://www.answers.com/topic/euphrates-dam" TargetMode="External"/><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hyperlink" Target="http://www.answers.com/topic/taurus-mountains" TargetMode="External"/><Relationship Id="rId5" Type="http://schemas.openxmlformats.org/officeDocument/2006/relationships/hyperlink" Target="http://www.answers.com/topic/mosul" TargetMode="External"/><Relationship Id="rId4" Type="http://schemas.openxmlformats.org/officeDocument/2006/relationships/hyperlink" Target="http://www.answers.com/topic/zab-river"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hyperlink" Target="http://en.wikipedia.org/wiki/Dam" TargetMode="External"/><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hyperlink" Target="http://en.wikipedia.org/wiki/Mekong"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en.wikipedia.org/wiki/Mekong#cite_note-2" TargetMode="External"/><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8" Type="http://schemas.openxmlformats.org/officeDocument/2006/relationships/hyperlink" Target="http://en.wikipedia.org/wiki/China" TargetMode="External"/><Relationship Id="rId3" Type="http://schemas.openxmlformats.org/officeDocument/2006/relationships/hyperlink" Target="http://en.wikipedia.org/wiki/List_of_highest_mountains" TargetMode="External"/><Relationship Id="rId7" Type="http://schemas.openxmlformats.org/officeDocument/2006/relationships/hyperlink" Target="http://en.wikipedia.org/wiki/Nepal" TargetMode="External"/><Relationship Id="rId12" Type="http://schemas.openxmlformats.org/officeDocument/2006/relationships/hyperlink" Target="http://en.wikipedia.org/wiki/Changtse" TargetMode="External"/><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hyperlink" Target="http://en.wikipedia.org/wiki/Himalaya" TargetMode="External"/><Relationship Id="rId11" Type="http://schemas.openxmlformats.org/officeDocument/2006/relationships/hyperlink" Target="http://en.wikipedia.org/wiki/Nuptse" TargetMode="External"/><Relationship Id="rId5" Type="http://schemas.openxmlformats.org/officeDocument/2006/relationships/hyperlink" Target="http://en.wikipedia.org/wiki/Mahalangur_Himal" TargetMode="External"/><Relationship Id="rId10" Type="http://schemas.openxmlformats.org/officeDocument/2006/relationships/hyperlink" Target="http://en.wikipedia.org/wiki/Lhotse" TargetMode="External"/><Relationship Id="rId4" Type="http://schemas.openxmlformats.org/officeDocument/2006/relationships/hyperlink" Target="http://en.wikipedia.org/wiki/Sea_level" TargetMode="External"/><Relationship Id="rId9" Type="http://schemas.openxmlformats.org/officeDocument/2006/relationships/hyperlink" Target="http://en.wikipedia.org/wiki/Massif" TargetMode="Externa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8" Type="http://schemas.openxmlformats.org/officeDocument/2006/relationships/hyperlink" Target="http://en.wikipedia.org/wiki/Gilgit" TargetMode="External"/><Relationship Id="rId13" Type="http://schemas.openxmlformats.org/officeDocument/2006/relationships/hyperlink" Target="http://en.wikipedia.org/wiki/K2#cite_note-2" TargetMode="External"/><Relationship Id="rId3" Type="http://schemas.openxmlformats.org/officeDocument/2006/relationships/hyperlink" Target="http://en.wikipedia.org/wiki/List_of_highest_mountains" TargetMode="External"/><Relationship Id="rId7" Type="http://schemas.openxmlformats.org/officeDocument/2006/relationships/hyperlink" Target="http://en.wikipedia.org/wiki/K2#cite_note-border_agreement-1" TargetMode="External"/><Relationship Id="rId12" Type="http://schemas.openxmlformats.org/officeDocument/2006/relationships/hyperlink" Target="http://en.wikipedia.org/wiki/Xinjiang" TargetMode="External"/><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hyperlink" Target="http://en.wikipedia.org/wiki/Mountain_Range" TargetMode="External"/><Relationship Id="rId11" Type="http://schemas.openxmlformats.org/officeDocument/2006/relationships/hyperlink" Target="http://en.wikipedia.org/wiki/Taxkorgan_Tajik_Autonomous_County" TargetMode="External"/><Relationship Id="rId5" Type="http://schemas.openxmlformats.org/officeDocument/2006/relationships/hyperlink" Target="http://en.wikipedia.org/wiki/Karakoram" TargetMode="External"/><Relationship Id="rId10" Type="http://schemas.openxmlformats.org/officeDocument/2006/relationships/hyperlink" Target="http://en.wikipedia.org/wiki/Pakistan" TargetMode="External"/><Relationship Id="rId4" Type="http://schemas.openxmlformats.org/officeDocument/2006/relationships/hyperlink" Target="http://en.wikipedia.org/wiki/Mount_Everest" TargetMode="External"/><Relationship Id="rId9" Type="http://schemas.openxmlformats.org/officeDocument/2006/relationships/hyperlink" Target="http://en.wikipedia.org/wiki/Gilgit-Baltistan" TargetMode="External"/><Relationship Id="rId14" Type="http://schemas.openxmlformats.org/officeDocument/2006/relationships/hyperlink" Target="http://en.wikipedia.org/wiki/K2#endnote_Anone"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8" Type="http://schemas.openxmlformats.org/officeDocument/2006/relationships/hyperlink" Target="http://en.wikipedia.org/wiki/Dasht-e_Lut" TargetMode="External"/><Relationship Id="rId13" Type="http://schemas.openxmlformats.org/officeDocument/2006/relationships/hyperlink" Target="http://en.wikipedia.org/wiki/Isfahan_Province" TargetMode="External"/><Relationship Id="rId3" Type="http://schemas.openxmlformats.org/officeDocument/2006/relationships/hyperlink" Target="http://en.wikipedia.org/wiki/Persian_language" TargetMode="External"/><Relationship Id="rId7" Type="http://schemas.openxmlformats.org/officeDocument/2006/relationships/hyperlink" Target="http://en.wikipedia.org/wiki/Alborz" TargetMode="External"/><Relationship Id="rId12" Type="http://schemas.openxmlformats.org/officeDocument/2006/relationships/hyperlink" Target="http://en.wikipedia.org/wiki/Tehran_Province" TargetMode="External"/><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hyperlink" Target="http://en.wikipedia.org/wiki/Dasht-e_Kavir#cite_note-nyt-1" TargetMode="External"/><Relationship Id="rId11" Type="http://schemas.openxmlformats.org/officeDocument/2006/relationships/hyperlink" Target="http://en.wikipedia.org/wiki/Semnan_Province" TargetMode="External"/><Relationship Id="rId5" Type="http://schemas.openxmlformats.org/officeDocument/2006/relationships/hyperlink" Target="http://en.wikipedia.org/wiki/List_of_deserts_by_area#Deserts_over_50_000_km.C2.B2" TargetMode="External"/><Relationship Id="rId10" Type="http://schemas.openxmlformats.org/officeDocument/2006/relationships/hyperlink" Target="http://en.wikipedia.org/wiki/Khorasan_Province" TargetMode="External"/><Relationship Id="rId4" Type="http://schemas.openxmlformats.org/officeDocument/2006/relationships/hyperlink" Target="http://en.wikipedia.org/wiki/Iranian_plateau" TargetMode="External"/><Relationship Id="rId9" Type="http://schemas.openxmlformats.org/officeDocument/2006/relationships/hyperlink" Target="http://en.wikipedia.org/wiki/Provinces_of_Iran" TargetMode="External"/><Relationship Id="rId14" Type="http://schemas.openxmlformats.org/officeDocument/2006/relationships/hyperlink" Target="http://en.wikipedia.org/wiki/Yazd_Province" TargetMode="External"/></Relationships>
</file>

<file path=ppt/slides/_rels/slide3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8" Type="http://schemas.openxmlformats.org/officeDocument/2006/relationships/hyperlink" Target="http://en.wikipedia.org/wiki/Mongolia" TargetMode="External"/><Relationship Id="rId3" Type="http://schemas.openxmlformats.org/officeDocument/2006/relationships/hyperlink" Target="http://en.wikipedia.org/wiki/Desert" TargetMode="External"/><Relationship Id="rId7" Type="http://schemas.openxmlformats.org/officeDocument/2006/relationships/hyperlink" Target="http://en.wikipedia.org/wiki/West_Africa" TargetMode="External"/><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hyperlink" Target="http://en.wikipedia.org/wiki/Cape_Verde" TargetMode="External"/><Relationship Id="rId11" Type="http://schemas.openxmlformats.org/officeDocument/2006/relationships/hyperlink" Target="http://en.wikipedia.org/wiki/Abiotic" TargetMode="External"/><Relationship Id="rId5" Type="http://schemas.openxmlformats.org/officeDocument/2006/relationships/hyperlink" Target="http://en.wikipedia.org/wiki/List_of_deserts_by_area#Deserts_over_50_000_km.C2.B2" TargetMode="External"/><Relationship Id="rId10" Type="http://schemas.openxmlformats.org/officeDocument/2006/relationships/hyperlink" Target="http://en.wikipedia.org/wiki/China" TargetMode="External"/><Relationship Id="rId4" Type="http://schemas.openxmlformats.org/officeDocument/2006/relationships/hyperlink" Target="http://en.wikipedia.org/wiki/Iran" TargetMode="External"/><Relationship Id="rId9" Type="http://schemas.openxmlformats.org/officeDocument/2006/relationships/hyperlink" Target="http://en.wikipedia.org/wiki/Beijing"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hyperlink" Target="http://en.wikipedia.org/wiki/Turkmen_language" TargetMode="External"/><Relationship Id="rId7" Type="http://schemas.openxmlformats.org/officeDocument/2006/relationships/hyperlink" Target="http://en.wikipedia.org/wiki/Turkmenistan" TargetMode="External"/><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hyperlink" Target="http://en.wikipedia.org/wiki/Central_Asia" TargetMode="External"/><Relationship Id="rId5" Type="http://schemas.openxmlformats.org/officeDocument/2006/relationships/hyperlink" Target="http://en.wikipedia.org/wiki/Desert" TargetMode="External"/><Relationship Id="rId4" Type="http://schemas.openxmlformats.org/officeDocument/2006/relationships/hyperlink" Target="http://en.wikipedia.org/wiki/Russian_language" TargetMode="External"/></Relationships>
</file>

<file path=ppt/slides/_rels/slide3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8" Type="http://schemas.openxmlformats.org/officeDocument/2006/relationships/hyperlink" Target="http://en.wikipedia.org/wiki/Altai_Mountains" TargetMode="External"/><Relationship Id="rId13" Type="http://schemas.openxmlformats.org/officeDocument/2006/relationships/hyperlink" Target="http://en.wikipedia.org/wiki/Mongol_Empire" TargetMode="External"/><Relationship Id="rId3" Type="http://schemas.openxmlformats.org/officeDocument/2006/relationships/hyperlink" Target="http://en.wikipedia.org/wiki/Desert" TargetMode="External"/><Relationship Id="rId7" Type="http://schemas.openxmlformats.org/officeDocument/2006/relationships/hyperlink" Target="http://en.wikipedia.org/wiki/Mongolia" TargetMode="External"/><Relationship Id="rId12" Type="http://schemas.openxmlformats.org/officeDocument/2006/relationships/hyperlink" Target="http://en.wikipedia.org/wiki/North_China_Plain" TargetMode="External"/><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hyperlink" Target="http://en.wikipedia.org/wiki/Northwestern_China" TargetMode="External"/><Relationship Id="rId11" Type="http://schemas.openxmlformats.org/officeDocument/2006/relationships/hyperlink" Target="http://en.wikipedia.org/wiki/Tibetan_Plateau" TargetMode="External"/><Relationship Id="rId5" Type="http://schemas.openxmlformats.org/officeDocument/2006/relationships/hyperlink" Target="http://en.wikipedia.org/wiki/North_China" TargetMode="External"/><Relationship Id="rId10" Type="http://schemas.openxmlformats.org/officeDocument/2006/relationships/hyperlink" Target="http://en.wikipedia.org/wiki/Hexi_Corridor" TargetMode="External"/><Relationship Id="rId4" Type="http://schemas.openxmlformats.org/officeDocument/2006/relationships/hyperlink" Target="http://en.wikipedia.org/wiki/Asia" TargetMode="External"/><Relationship Id="rId9" Type="http://schemas.openxmlformats.org/officeDocument/2006/relationships/hyperlink" Target="http://en.wikipedia.org/wiki/Steppe" TargetMode="External"/><Relationship Id="rId14" Type="http://schemas.openxmlformats.org/officeDocument/2006/relationships/hyperlink" Target="http://en.wikipedia.org/wiki/Silk_Road" TargetMode="External"/></Relationships>
</file>

<file path=ppt/slides/_rels/slide3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8" Type="http://schemas.openxmlformats.org/officeDocument/2006/relationships/hyperlink" Target="http://en.wikipedia.org/wiki/United_Arab_Emirates" TargetMode="External"/><Relationship Id="rId3" Type="http://schemas.openxmlformats.org/officeDocument/2006/relationships/hyperlink" Target="http://en.wikipedia.org/wiki/Deserts" TargetMode="External"/><Relationship Id="rId7" Type="http://schemas.openxmlformats.org/officeDocument/2006/relationships/hyperlink" Target="http://en.wikipedia.org/wiki/Oman" TargetMode="External"/><Relationship Id="rId12" Type="http://schemas.openxmlformats.org/officeDocument/2006/relationships/hyperlink" Target="http://en.wikipedia.org/wiki/Rub'_al_Khali#cite_note-Lakes-1" TargetMode="External"/><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hyperlink" Target="http://en.wikipedia.org/wiki/Saudi_Arabia" TargetMode="External"/><Relationship Id="rId11" Type="http://schemas.openxmlformats.org/officeDocument/2006/relationships/hyperlink" Target="http://en.wikipedia.org/wiki/Latitude" TargetMode="External"/><Relationship Id="rId5" Type="http://schemas.openxmlformats.org/officeDocument/2006/relationships/hyperlink" Target="http://en.wikipedia.org/wiki/Arabian_Peninsula" TargetMode="External"/><Relationship Id="rId10" Type="http://schemas.openxmlformats.org/officeDocument/2006/relationships/hyperlink" Target="http://en.wikipedia.org/wiki/Longitude" TargetMode="External"/><Relationship Id="rId4" Type="http://schemas.openxmlformats.org/officeDocument/2006/relationships/hyperlink" Target="http://en.wikipedia.org/wiki/Rub'_al_Khali#cite_note-0" TargetMode="External"/><Relationship Id="rId9" Type="http://schemas.openxmlformats.org/officeDocument/2006/relationships/hyperlink" Target="http://en.wikipedia.org/wiki/Yemen" TargetMode="External"/></Relationships>
</file>

<file path=ppt/slides/_rels/slide3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8" Type="http://schemas.openxmlformats.org/officeDocument/2006/relationships/hyperlink" Target="http://en.wikipedia.org/wiki/Sindhi_people" TargetMode="External"/><Relationship Id="rId13" Type="http://schemas.openxmlformats.org/officeDocument/2006/relationships/hyperlink" Target="http://en.wikipedia.org/wiki/Gujarat" TargetMode="External"/><Relationship Id="rId18" Type="http://schemas.openxmlformats.org/officeDocument/2006/relationships/hyperlink" Target="http://en.wikipedia.org/wiki/Greeks" TargetMode="External"/><Relationship Id="rId3" Type="http://schemas.openxmlformats.org/officeDocument/2006/relationships/hyperlink" Target="http://en.wikipedia.org/wiki/Wikipedia:IPA_for_Hindi_and_Urdu" TargetMode="External"/><Relationship Id="rId21" Type="http://schemas.openxmlformats.org/officeDocument/2006/relationships/hyperlink" Target="http://en.wikipedia.org/wiki/Arabs" TargetMode="External"/><Relationship Id="rId7" Type="http://schemas.openxmlformats.org/officeDocument/2006/relationships/hyperlink" Target="http://en.wikipedia.org/wiki/Pakistan" TargetMode="External"/><Relationship Id="rId12" Type="http://schemas.openxmlformats.org/officeDocument/2006/relationships/hyperlink" Target="http://en.wikipedia.org/wiki/Punjab_(Pakistan)" TargetMode="External"/><Relationship Id="rId17" Type="http://schemas.openxmlformats.org/officeDocument/2006/relationships/hyperlink" Target="http://en.wikipedia.org/wiki/Ancient_Assyrians" TargetMode="External"/><Relationship Id="rId2" Type="http://schemas.openxmlformats.org/officeDocument/2006/relationships/image" Target="../media/image21.jpeg"/><Relationship Id="rId16" Type="http://schemas.openxmlformats.org/officeDocument/2006/relationships/hyperlink" Target="http://en.wikipedia.org/wiki/Indus_River" TargetMode="External"/><Relationship Id="rId20" Type="http://schemas.openxmlformats.org/officeDocument/2006/relationships/hyperlink" Target="http://en.wikipedia.org/wiki/Persian_Empire" TargetMode="External"/><Relationship Id="rId1" Type="http://schemas.openxmlformats.org/officeDocument/2006/relationships/slideLayout" Target="../slideLayouts/slideLayout2.xml"/><Relationship Id="rId6" Type="http://schemas.openxmlformats.org/officeDocument/2006/relationships/hyperlink" Target="http://en.wikipedia.org/wiki/Administrative_units_of_Pakistan" TargetMode="External"/><Relationship Id="rId11" Type="http://schemas.openxmlformats.org/officeDocument/2006/relationships/hyperlink" Target="http://en.wikipedia.org/wiki/Balochistan_(Pakistan)" TargetMode="External"/><Relationship Id="rId24" Type="http://schemas.openxmlformats.org/officeDocument/2006/relationships/hyperlink" Target="http://en.wikipedia.org/wiki/Santri" TargetMode="External"/><Relationship Id="rId5" Type="http://schemas.openxmlformats.org/officeDocument/2006/relationships/hyperlink" Target="http://en.wikipedia.org/wiki/Urdu" TargetMode="External"/><Relationship Id="rId15" Type="http://schemas.openxmlformats.org/officeDocument/2006/relationships/hyperlink" Target="http://en.wikipedia.org/wiki/Arabian_Sea" TargetMode="External"/><Relationship Id="rId23" Type="http://schemas.openxmlformats.org/officeDocument/2006/relationships/hyperlink" Target="http://en.wikipedia.org/wiki/Javanese_people" TargetMode="External"/><Relationship Id="rId10" Type="http://schemas.openxmlformats.org/officeDocument/2006/relationships/hyperlink" Target="http://en.wikipedia.org/wiki/Muslims" TargetMode="External"/><Relationship Id="rId19" Type="http://schemas.openxmlformats.org/officeDocument/2006/relationships/hyperlink" Target="http://en.wikipedia.org/wiki/Ancient_Rome" TargetMode="External"/><Relationship Id="rId4" Type="http://schemas.openxmlformats.org/officeDocument/2006/relationships/hyperlink" Target="http://en.wikipedia.org/wiki/Sindhi_language" TargetMode="External"/><Relationship Id="rId9" Type="http://schemas.openxmlformats.org/officeDocument/2006/relationships/hyperlink" Target="http://en.wikipedia.org/wiki/Sindhis" TargetMode="External"/><Relationship Id="rId14" Type="http://schemas.openxmlformats.org/officeDocument/2006/relationships/hyperlink" Target="http://en.wikipedia.org/wiki/Rajasthan" TargetMode="External"/><Relationship Id="rId22" Type="http://schemas.openxmlformats.org/officeDocument/2006/relationships/hyperlink" Target="http://en.wikipedia.org/wiki/China" TargetMode="External"/></Relationships>
</file>

<file path=ppt/slides/_rels/slide4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hyperlink" Target="http://en.wikipedia.org/wiki/Plateau" TargetMode="External"/><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hyperlink" Target="http://en.wikipedia.org/wiki/Indian_subcontinent" TargetMode="External"/><Relationship Id="rId4" Type="http://schemas.openxmlformats.org/officeDocument/2006/relationships/hyperlink" Target="http://en.wikipedia.org/wiki/India" TargetMode="External"/></Relationships>
</file>

<file path=ppt/slides/_rels/slide4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8" Type="http://schemas.openxmlformats.org/officeDocument/2006/relationships/hyperlink" Target="http://en.wikipedia.org/wiki/Arabian_Plate" TargetMode="External"/><Relationship Id="rId13" Type="http://schemas.openxmlformats.org/officeDocument/2006/relationships/hyperlink" Target="http://en.wikipedia.org/wiki/Hormuz_Strait" TargetMode="External"/><Relationship Id="rId3" Type="http://schemas.openxmlformats.org/officeDocument/2006/relationships/hyperlink" Target="http://en.wikipedia.org/wiki/Iranian_plateau#cite_note-0" TargetMode="External"/><Relationship Id="rId7" Type="http://schemas.openxmlformats.org/officeDocument/2006/relationships/hyperlink" Target="http://en.wikipedia.org/wiki/Eurasian_Plate" TargetMode="External"/><Relationship Id="rId12" Type="http://schemas.openxmlformats.org/officeDocument/2006/relationships/hyperlink" Target="http://en.wikipedia.org/wiki/Kopet_Dag" TargetMode="External"/><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hyperlink" Target="http://en.wikipedia.org/wiki/Southwest_Asia" TargetMode="External"/><Relationship Id="rId11" Type="http://schemas.openxmlformats.org/officeDocument/2006/relationships/hyperlink" Target="http://en.wikipedia.org/wiki/Caspian_Sea" TargetMode="External"/><Relationship Id="rId5" Type="http://schemas.openxmlformats.org/officeDocument/2006/relationships/hyperlink" Target="http://en.wikipedia.org/wiki/Geological" TargetMode="External"/><Relationship Id="rId15" Type="http://schemas.openxmlformats.org/officeDocument/2006/relationships/hyperlink" Target="http://en.wikipedia.org/wiki/Indus_River" TargetMode="External"/><Relationship Id="rId10" Type="http://schemas.openxmlformats.org/officeDocument/2006/relationships/hyperlink" Target="http://en.wikipedia.org/wiki/Zagros_mountains" TargetMode="External"/><Relationship Id="rId4" Type="http://schemas.openxmlformats.org/officeDocument/2006/relationships/hyperlink" Target="http://en.wikipedia.org/wiki/Iranian_plateau#cite_note-1" TargetMode="External"/><Relationship Id="rId9" Type="http://schemas.openxmlformats.org/officeDocument/2006/relationships/hyperlink" Target="http://en.wikipedia.org/wiki/Indian_Plate" TargetMode="External"/><Relationship Id="rId14" Type="http://schemas.openxmlformats.org/officeDocument/2006/relationships/hyperlink" Target="http://en.wikipedia.org/wiki/Persian_gulf" TargetMode="External"/></Relationships>
</file>

<file path=ppt/slides/_rels/slide4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8" Type="http://schemas.openxmlformats.org/officeDocument/2006/relationships/hyperlink" Target="http://en.wikipedia.org/wiki/Tibetan_Plateau#cite_note-3" TargetMode="External"/><Relationship Id="rId13" Type="http://schemas.openxmlformats.org/officeDocument/2006/relationships/hyperlink" Target="http://en.wikipedia.org/wiki/Yunnan" TargetMode="External"/><Relationship Id="rId3" Type="http://schemas.openxmlformats.org/officeDocument/2006/relationships/hyperlink" Target="http://en.wikipedia.org/wiki/Plateau" TargetMode="External"/><Relationship Id="rId7" Type="http://schemas.openxmlformats.org/officeDocument/2006/relationships/hyperlink" Target="http://en.wikipedia.org/wiki/Tibetan_Plateau#cite_note-2" TargetMode="External"/><Relationship Id="rId12" Type="http://schemas.openxmlformats.org/officeDocument/2006/relationships/hyperlink" Target="http://en.wikipedia.org/wiki/Gansu" TargetMode="External"/><Relationship Id="rId17" Type="http://schemas.openxmlformats.org/officeDocument/2006/relationships/hyperlink" Target="http://en.wikipedia.org/wiki/France" TargetMode="External"/><Relationship Id="rId2" Type="http://schemas.openxmlformats.org/officeDocument/2006/relationships/image" Target="../media/image24.jpeg"/><Relationship Id="rId16" Type="http://schemas.openxmlformats.org/officeDocument/2006/relationships/hyperlink" Target="http://en.wikipedia.org/wiki/Jammu_and_Kashmir" TargetMode="External"/><Relationship Id="rId1" Type="http://schemas.openxmlformats.org/officeDocument/2006/relationships/slideLayout" Target="../slideLayouts/slideLayout2.xml"/><Relationship Id="rId6" Type="http://schemas.openxmlformats.org/officeDocument/2006/relationships/hyperlink" Target="http://en.wikipedia.org/wiki/Tibetan_Plateau#cite_note-1" TargetMode="External"/><Relationship Id="rId11" Type="http://schemas.openxmlformats.org/officeDocument/2006/relationships/hyperlink" Target="http://en.wikipedia.org/wiki/Sichuan" TargetMode="External"/><Relationship Id="rId5" Type="http://schemas.openxmlformats.org/officeDocument/2006/relationships/hyperlink" Target="http://en.wikipedia.org/wiki/Tibetan_Plateau#cite_note-0" TargetMode="External"/><Relationship Id="rId15" Type="http://schemas.openxmlformats.org/officeDocument/2006/relationships/hyperlink" Target="http://en.wikipedia.org/wiki/Ladakh" TargetMode="External"/><Relationship Id="rId10" Type="http://schemas.openxmlformats.org/officeDocument/2006/relationships/hyperlink" Target="http://en.wikipedia.org/wiki/Qinghai" TargetMode="External"/><Relationship Id="rId4" Type="http://schemas.openxmlformats.org/officeDocument/2006/relationships/hyperlink" Target="http://en.wikipedia.org/wiki/Central_Asia" TargetMode="External"/><Relationship Id="rId9" Type="http://schemas.openxmlformats.org/officeDocument/2006/relationships/hyperlink" Target="http://en.wikipedia.org/wiki/Tibet_Autonomous_Region" TargetMode="External"/><Relationship Id="rId14" Type="http://schemas.openxmlformats.org/officeDocument/2006/relationships/hyperlink" Target="http://en.wikipedia.org/wiki/Western_China"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www.britannica.com/EBchecked/media/549/The-Brahmaputra-and-Ganges-river-basins-and-their-drainage-network" TargetMode="External"/><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hyperlink" Target="http://www.britannica.com/EBchecked/topic/266312/Hinduism/59106/Rituals-social-practices-and-institutions#toc59106" TargetMode="External"/><Relationship Id="rId4" Type="http://schemas.openxmlformats.org/officeDocument/2006/relationships/hyperlink" Target="http://www.britannica.com/EBchecked/topic/285248/India"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hyperlink" Target="http://en.wikipedia.org/wiki/Chinese_civilization" TargetMode="External"/><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hyperlink" Target="http://en.wikipedia.org/wiki/Nickname" TargetMode="External"/><Relationship Id="rId4" Type="http://schemas.openxmlformats.org/officeDocument/2006/relationships/hyperlink" Target="http://en.wikipedia.org/wiki/History_of_China"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http://www.britannica.com/EBchecked/topic/415347/Nile-River" TargetMode="External"/><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hyperlink" Target="http://www.britannica.com/EBchecked/topic/312908/Kashmir" TargetMode="External"/><Relationship Id="rId4" Type="http://schemas.openxmlformats.org/officeDocument/2006/relationships/hyperlink" Target="http://www.britannica.com/EBchecked/topic/266037/Himalaya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Beautiful-Lake-Baikal-Rusia-2">
            <a:extLst>
              <a:ext uri="{FF2B5EF4-FFF2-40B4-BE49-F238E27FC236}">
                <a16:creationId xmlns:a16="http://schemas.microsoft.com/office/drawing/2014/main" id="{DE4C2FE2-03D9-5E47-C74A-AF12D96325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3">
            <a:extLst>
              <a:ext uri="{FF2B5EF4-FFF2-40B4-BE49-F238E27FC236}">
                <a16:creationId xmlns:a16="http://schemas.microsoft.com/office/drawing/2014/main" id="{8EE4A6E4-E67A-8FFB-158E-C2801E45BC1E}"/>
              </a:ext>
            </a:extLst>
          </p:cNvPr>
          <p:cNvSpPr>
            <a:spLocks noGrp="1" noChangeArrowheads="1"/>
          </p:cNvSpPr>
          <p:nvPr>
            <p:ph type="title"/>
          </p:nvPr>
        </p:nvSpPr>
        <p:spPr/>
        <p:txBody>
          <a:bodyPr/>
          <a:lstStyle/>
          <a:p>
            <a:pPr eaLnBrk="1" hangingPunct="1"/>
            <a:r>
              <a:rPr lang="en-US" altLang="en-US"/>
              <a:t>LAKE BAIKAL</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5" descr="File:Sagaing3.jpg">
            <a:extLst>
              <a:ext uri="{FF2B5EF4-FFF2-40B4-BE49-F238E27FC236}">
                <a16:creationId xmlns:a16="http://schemas.microsoft.com/office/drawing/2014/main" id="{978491FD-6FFB-1AD5-22A2-FCC84DF4BD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3">
            <a:extLst>
              <a:ext uri="{FF2B5EF4-FFF2-40B4-BE49-F238E27FC236}">
                <a16:creationId xmlns:a16="http://schemas.microsoft.com/office/drawing/2014/main" id="{EDD1E4D2-1383-D90B-13CA-FFC423209A44}"/>
              </a:ext>
            </a:extLst>
          </p:cNvPr>
          <p:cNvSpPr>
            <a:spLocks noGrp="1" noChangeArrowheads="1"/>
          </p:cNvSpPr>
          <p:nvPr>
            <p:ph type="title"/>
          </p:nvPr>
        </p:nvSpPr>
        <p:spPr/>
        <p:txBody>
          <a:bodyPr/>
          <a:lstStyle/>
          <a:p>
            <a:pPr eaLnBrk="1" hangingPunct="1"/>
            <a:r>
              <a:rPr lang="en-US" altLang="en-US"/>
              <a:t>IRRAWADDY RIVER</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5" descr="File:Sagaing3.jpg">
            <a:extLst>
              <a:ext uri="{FF2B5EF4-FFF2-40B4-BE49-F238E27FC236}">
                <a16:creationId xmlns:a16="http://schemas.microsoft.com/office/drawing/2014/main" id="{AF65EAE7-99CA-D408-20E7-517697641B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Rectangle 3">
            <a:extLst>
              <a:ext uri="{FF2B5EF4-FFF2-40B4-BE49-F238E27FC236}">
                <a16:creationId xmlns:a16="http://schemas.microsoft.com/office/drawing/2014/main" id="{42E2932F-D532-C650-34A0-71550ED45ADB}"/>
              </a:ext>
            </a:extLst>
          </p:cNvPr>
          <p:cNvSpPr>
            <a:spLocks noGrp="1" noChangeArrowheads="1"/>
          </p:cNvSpPr>
          <p:nvPr>
            <p:ph type="title"/>
          </p:nvPr>
        </p:nvSpPr>
        <p:spPr/>
        <p:txBody>
          <a:bodyPr/>
          <a:lstStyle/>
          <a:p>
            <a:pPr eaLnBrk="1" hangingPunct="1"/>
            <a:r>
              <a:rPr lang="en-US" altLang="en-US"/>
              <a:t>IRRAWADDY RIVER</a:t>
            </a:r>
          </a:p>
        </p:txBody>
      </p:sp>
      <p:sp>
        <p:nvSpPr>
          <p:cNvPr id="12292" name="Rectangle 4">
            <a:extLst>
              <a:ext uri="{FF2B5EF4-FFF2-40B4-BE49-F238E27FC236}">
                <a16:creationId xmlns:a16="http://schemas.microsoft.com/office/drawing/2014/main" id="{A2030910-249F-B3CD-5267-01CAB3600384}"/>
              </a:ext>
            </a:extLst>
          </p:cNvPr>
          <p:cNvSpPr>
            <a:spLocks noGrp="1" noChangeArrowheads="1"/>
          </p:cNvSpPr>
          <p:nvPr>
            <p:ph type="body" idx="1"/>
          </p:nvPr>
        </p:nvSpPr>
        <p:spPr/>
        <p:txBody>
          <a:bodyPr/>
          <a:lstStyle/>
          <a:p>
            <a:pPr eaLnBrk="1" hangingPunct="1"/>
            <a:r>
              <a:rPr lang="en-US" altLang="en-US">
                <a:solidFill>
                  <a:srgbClr val="FF3300"/>
                </a:solidFill>
              </a:rPr>
              <a:t>The </a:t>
            </a:r>
            <a:r>
              <a:rPr lang="en-US" altLang="en-US" b="1">
                <a:solidFill>
                  <a:srgbClr val="FF3300"/>
                </a:solidFill>
              </a:rPr>
              <a:t>Irrawaddy River</a:t>
            </a:r>
            <a:r>
              <a:rPr lang="en-US" altLang="en-US">
                <a:solidFill>
                  <a:srgbClr val="FF3300"/>
                </a:solidFill>
              </a:rPr>
              <a:t> or </a:t>
            </a:r>
            <a:r>
              <a:rPr lang="en-US" altLang="en-US" b="1">
                <a:solidFill>
                  <a:srgbClr val="FF3300"/>
                </a:solidFill>
              </a:rPr>
              <a:t>Ayeyarwady River</a:t>
            </a:r>
            <a:r>
              <a:rPr lang="en-US" altLang="en-US">
                <a:solidFill>
                  <a:srgbClr val="FF3300"/>
                </a:solidFill>
              </a:rPr>
              <a:t> is a river that flows from north to south through </a:t>
            </a:r>
            <a:r>
              <a:rPr lang="en-US" altLang="en-US">
                <a:solidFill>
                  <a:srgbClr val="FF3300"/>
                </a:solidFill>
                <a:hlinkClick r:id="rId3" tooltip="Burma"/>
              </a:rPr>
              <a:t>Burma</a:t>
            </a:r>
            <a:r>
              <a:rPr lang="en-US" altLang="en-US">
                <a:solidFill>
                  <a:srgbClr val="FF3300"/>
                </a:solidFill>
              </a:rPr>
              <a:t>(Myanmar). It is the country's largest river and most important commercial waterway. Originating from the confluence of the </a:t>
            </a:r>
            <a:r>
              <a:rPr lang="en-US" altLang="en-US">
                <a:solidFill>
                  <a:srgbClr val="FF3300"/>
                </a:solidFill>
                <a:hlinkClick r:id="rId4" tooltip="N'Mai River"/>
              </a:rPr>
              <a:t>N'mai</a:t>
            </a:r>
            <a:r>
              <a:rPr lang="en-US" altLang="en-US">
                <a:solidFill>
                  <a:srgbClr val="FF3300"/>
                </a:solidFill>
              </a:rPr>
              <a:t> and </a:t>
            </a:r>
            <a:r>
              <a:rPr lang="en-US" altLang="en-US">
                <a:solidFill>
                  <a:srgbClr val="FF3300"/>
                </a:solidFill>
                <a:hlinkClick r:id="rId5" tooltip="Mali River"/>
              </a:rPr>
              <a:t>Mali</a:t>
            </a:r>
            <a:r>
              <a:rPr lang="en-US" altLang="en-US">
                <a:solidFill>
                  <a:srgbClr val="FF3300"/>
                </a:solidFill>
              </a:rPr>
              <a:t> rivers, it flows relatively straight North-South before emptying through the </a:t>
            </a:r>
            <a:r>
              <a:rPr lang="en-US" altLang="en-US">
                <a:solidFill>
                  <a:srgbClr val="FF3300"/>
                </a:solidFill>
                <a:hlinkClick r:id="rId6" tooltip="Irrawaddy Delta"/>
              </a:rPr>
              <a:t>Irrawaddy Delta</a:t>
            </a:r>
            <a:r>
              <a:rPr lang="en-US" altLang="en-US">
                <a:solidFill>
                  <a:srgbClr val="FF3300"/>
                </a:solidFill>
              </a:rPr>
              <a:t> into the </a:t>
            </a:r>
            <a:r>
              <a:rPr lang="en-US" altLang="en-US">
                <a:solidFill>
                  <a:srgbClr val="FF3300"/>
                </a:solidFill>
                <a:hlinkClick r:id="rId7" tooltip="Andaman Sea"/>
              </a:rPr>
              <a:t>Andaman Sea</a:t>
            </a:r>
            <a:r>
              <a:rPr lang="en-US" altLang="en-US">
                <a:solidFill>
                  <a:srgbClr val="FF3300"/>
                </a:solidFill>
              </a:rPr>
              <a:t>.</a:t>
            </a:r>
            <a:r>
              <a:rPr lang="en-US" altLang="en-US"/>
              <a: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TIGRIS">
            <a:extLst>
              <a:ext uri="{FF2B5EF4-FFF2-40B4-BE49-F238E27FC236}">
                <a16:creationId xmlns:a16="http://schemas.microsoft.com/office/drawing/2014/main" id="{072F2389-7FDF-19A9-1D98-5FBDBE06FA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Rectangle 3">
            <a:extLst>
              <a:ext uri="{FF2B5EF4-FFF2-40B4-BE49-F238E27FC236}">
                <a16:creationId xmlns:a16="http://schemas.microsoft.com/office/drawing/2014/main" id="{62B11A71-7DA9-38C4-9932-1007EE0676BB}"/>
              </a:ext>
            </a:extLst>
          </p:cNvPr>
          <p:cNvSpPr>
            <a:spLocks noGrp="1" noChangeArrowheads="1"/>
          </p:cNvSpPr>
          <p:nvPr>
            <p:ph type="title"/>
          </p:nvPr>
        </p:nvSpPr>
        <p:spPr/>
        <p:txBody>
          <a:bodyPr/>
          <a:lstStyle/>
          <a:p>
            <a:pPr eaLnBrk="1" hangingPunct="1"/>
            <a:r>
              <a:rPr lang="en-US" altLang="en-US"/>
              <a:t>TIGRIS AND EUPHRATES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tigris2">
            <a:extLst>
              <a:ext uri="{FF2B5EF4-FFF2-40B4-BE49-F238E27FC236}">
                <a16:creationId xmlns:a16="http://schemas.microsoft.com/office/drawing/2014/main" id="{B5A58B0D-A8DC-BBF6-F210-A9891643BD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Rectangle 3">
            <a:extLst>
              <a:ext uri="{FF2B5EF4-FFF2-40B4-BE49-F238E27FC236}">
                <a16:creationId xmlns:a16="http://schemas.microsoft.com/office/drawing/2014/main" id="{65711A78-3BD4-6070-CF26-17582DA5BEE3}"/>
              </a:ext>
            </a:extLst>
          </p:cNvPr>
          <p:cNvSpPr>
            <a:spLocks noGrp="1" noChangeArrowheads="1"/>
          </p:cNvSpPr>
          <p:nvPr>
            <p:ph type="title"/>
          </p:nvPr>
        </p:nvSpPr>
        <p:spPr/>
        <p:txBody>
          <a:bodyPr/>
          <a:lstStyle/>
          <a:p>
            <a:pPr eaLnBrk="1" hangingPunct="1"/>
            <a:r>
              <a:rPr lang="en-US" altLang="en-US"/>
              <a:t>TIGRIS AND EUPHRATES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tigris2">
            <a:extLst>
              <a:ext uri="{FF2B5EF4-FFF2-40B4-BE49-F238E27FC236}">
                <a16:creationId xmlns:a16="http://schemas.microsoft.com/office/drawing/2014/main" id="{19A3E8A0-AB8B-67C9-0052-8643354A65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3">
            <a:extLst>
              <a:ext uri="{FF2B5EF4-FFF2-40B4-BE49-F238E27FC236}">
                <a16:creationId xmlns:a16="http://schemas.microsoft.com/office/drawing/2014/main" id="{C0239053-9E96-899D-3C64-77267BE69B84}"/>
              </a:ext>
            </a:extLst>
          </p:cNvPr>
          <p:cNvSpPr>
            <a:spLocks noGrp="1" noChangeArrowheads="1"/>
          </p:cNvSpPr>
          <p:nvPr>
            <p:ph type="title"/>
          </p:nvPr>
        </p:nvSpPr>
        <p:spPr/>
        <p:txBody>
          <a:bodyPr/>
          <a:lstStyle/>
          <a:p>
            <a:pPr eaLnBrk="1" hangingPunct="1"/>
            <a:r>
              <a:rPr lang="en-US" altLang="en-US"/>
              <a:t>TIGRIS AND EUPHRATES</a:t>
            </a:r>
          </a:p>
        </p:txBody>
      </p:sp>
      <p:sp>
        <p:nvSpPr>
          <p:cNvPr id="15364" name="Rectangle 4">
            <a:extLst>
              <a:ext uri="{FF2B5EF4-FFF2-40B4-BE49-F238E27FC236}">
                <a16:creationId xmlns:a16="http://schemas.microsoft.com/office/drawing/2014/main" id="{75412A1D-6024-2261-6936-C4D2424B4D95}"/>
              </a:ext>
            </a:extLst>
          </p:cNvPr>
          <p:cNvSpPr>
            <a:spLocks noGrp="1" noChangeArrowheads="1"/>
          </p:cNvSpPr>
          <p:nvPr>
            <p:ph type="body" idx="1"/>
          </p:nvPr>
        </p:nvSpPr>
        <p:spPr/>
        <p:txBody>
          <a:bodyPr/>
          <a:lstStyle/>
          <a:p>
            <a:pPr eaLnBrk="1" hangingPunct="1">
              <a:lnSpc>
                <a:spcPct val="80000"/>
              </a:lnSpc>
            </a:pPr>
            <a:r>
              <a:rPr lang="en-US" altLang="en-US" sz="2200">
                <a:solidFill>
                  <a:schemeClr val="bg1"/>
                </a:solidFill>
              </a:rPr>
              <a:t>The Tigris (Arabic, </a:t>
            </a:r>
            <a:r>
              <a:rPr lang="en-US" altLang="en-US" sz="2200" i="1">
                <a:solidFill>
                  <a:schemeClr val="bg1"/>
                </a:solidFill>
              </a:rPr>
              <a:t>Shatt Dijla</a:t>
            </a:r>
            <a:r>
              <a:rPr lang="en-US" altLang="en-US" sz="2200">
                <a:solidFill>
                  <a:schemeClr val="bg1"/>
                </a:solidFill>
              </a:rPr>
              <a:t>; Turkish, </a:t>
            </a:r>
            <a:r>
              <a:rPr lang="en-US" altLang="en-US" sz="2200" i="1">
                <a:solidFill>
                  <a:schemeClr val="bg1"/>
                </a:solidFill>
              </a:rPr>
              <a:t>Dicle</a:t>
            </a:r>
            <a:r>
              <a:rPr lang="en-US" altLang="en-US" sz="2200">
                <a:solidFill>
                  <a:schemeClr val="bg1"/>
                </a:solidFill>
              </a:rPr>
              <a:t>) rises in a lake in the mountains north of </a:t>
            </a:r>
            <a:r>
              <a:rPr lang="en-US" altLang="en-US" sz="2200">
                <a:solidFill>
                  <a:schemeClr val="bg1"/>
                </a:solidFill>
                <a:hlinkClick r:id="rId3"/>
              </a:rPr>
              <a:t>Diyarbakir</a:t>
            </a:r>
            <a:r>
              <a:rPr lang="en-US" altLang="en-US" sz="2200">
                <a:solidFill>
                  <a:schemeClr val="bg1"/>
                </a:solidFill>
              </a:rPr>
              <a:t>, in southeastern Turkey. It picks up major tributaries, the </a:t>
            </a:r>
            <a:r>
              <a:rPr lang="en-US" altLang="en-US" sz="2200">
                <a:solidFill>
                  <a:schemeClr val="bg1"/>
                </a:solidFill>
                <a:hlinkClick r:id="rId4"/>
              </a:rPr>
              <a:t>Zab rivers</a:t>
            </a:r>
            <a:r>
              <a:rPr lang="en-US" altLang="en-US" sz="2200">
                <a:solidFill>
                  <a:schemeClr val="bg1"/>
                </a:solidFill>
              </a:rPr>
              <a:t>, downstream from </a:t>
            </a:r>
            <a:r>
              <a:rPr lang="en-US" altLang="en-US" sz="2200">
                <a:solidFill>
                  <a:schemeClr val="bg1"/>
                </a:solidFill>
                <a:hlinkClick r:id="rId5"/>
              </a:rPr>
              <a:t>Mosul</a:t>
            </a:r>
            <a:r>
              <a:rPr lang="en-US" altLang="en-US" sz="2200">
                <a:solidFill>
                  <a:schemeClr val="bg1"/>
                </a:solidFill>
              </a:rPr>
              <a:t>, then the Diyala, just past Baghdad - flowing some 1,180 miles (1,900 km). It ends at the confluence of the Euphrates, in southeast Iraq, to form the Shatt al-Arab, which empties into the Gulf. With its short tributaries flowing directly from the mountains, it floods in April, about one month before the Euphrates, and with about 50 percent greater flow. The Euphrates (Arabic, </a:t>
            </a:r>
            <a:r>
              <a:rPr lang="en-US" altLang="en-US" sz="2200" i="1">
                <a:solidFill>
                  <a:schemeClr val="bg1"/>
                </a:solidFill>
              </a:rPr>
              <a:t>Furat</a:t>
            </a:r>
            <a:r>
              <a:rPr lang="en-US" altLang="en-US" sz="2200">
                <a:solidFill>
                  <a:schemeClr val="bg1"/>
                </a:solidFill>
              </a:rPr>
              <a:t>; Turkish, </a:t>
            </a:r>
            <a:r>
              <a:rPr lang="en-US" altLang="en-US" sz="2200" i="1">
                <a:solidFill>
                  <a:schemeClr val="bg1"/>
                </a:solidFill>
              </a:rPr>
              <a:t>Firat</a:t>
            </a:r>
            <a:r>
              <a:rPr lang="en-US" altLang="en-US" sz="2200">
                <a:solidFill>
                  <a:schemeClr val="bg1"/>
                </a:solidFill>
              </a:rPr>
              <a:t>) also originates in Turkey, from a spring in the </a:t>
            </a:r>
            <a:r>
              <a:rPr lang="en-US" altLang="en-US" sz="2200">
                <a:solidFill>
                  <a:schemeClr val="bg1"/>
                </a:solidFill>
                <a:hlinkClick r:id="rId6"/>
              </a:rPr>
              <a:t>Taurus mountains</a:t>
            </a:r>
            <a:r>
              <a:rPr lang="en-US" altLang="en-US" sz="2200">
                <a:solidFill>
                  <a:schemeClr val="bg1"/>
                </a:solidFill>
              </a:rPr>
              <a:t>. It flows for 1,740 miles (2,800 km), passing through northern Syria and providing that country with an important water source. In 1973, Syria completed construction of the large </a:t>
            </a:r>
            <a:r>
              <a:rPr lang="en-US" altLang="en-US" sz="2200">
                <a:solidFill>
                  <a:schemeClr val="bg1"/>
                </a:solidFill>
                <a:hlinkClick r:id="rId7"/>
              </a:rPr>
              <a:t>Euphrates Dam</a:t>
            </a:r>
            <a:r>
              <a:rPr lang="en-US" altLang="en-US" sz="2200">
                <a:solidFill>
                  <a:schemeClr val="bg1"/>
                </a:solidFill>
              </a:rPr>
              <a:t>. From Syria, the Euphrates flows into Iraq, where it joins the Tigris.</a:t>
            </a:r>
          </a:p>
          <a:p>
            <a:pPr eaLnBrk="1" hangingPunct="1">
              <a:lnSpc>
                <a:spcPct val="80000"/>
              </a:lnSpc>
              <a:buFontTx/>
              <a:buNone/>
            </a:pPr>
            <a:endParaRPr lang="en-US" altLang="en-US" sz="2200">
              <a:solidFill>
                <a:schemeClr val="bg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YangtzeRiver">
            <a:extLst>
              <a:ext uri="{FF2B5EF4-FFF2-40B4-BE49-F238E27FC236}">
                <a16:creationId xmlns:a16="http://schemas.microsoft.com/office/drawing/2014/main" id="{27D873E6-15F1-9010-4FCA-BFC7E9ADFC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Rectangle 3">
            <a:extLst>
              <a:ext uri="{FF2B5EF4-FFF2-40B4-BE49-F238E27FC236}">
                <a16:creationId xmlns:a16="http://schemas.microsoft.com/office/drawing/2014/main" id="{4F9FAC05-6697-E5B9-5D91-D95F457574D0}"/>
              </a:ext>
            </a:extLst>
          </p:cNvPr>
          <p:cNvSpPr>
            <a:spLocks noGrp="1" noChangeArrowheads="1"/>
          </p:cNvSpPr>
          <p:nvPr>
            <p:ph type="title"/>
          </p:nvPr>
        </p:nvSpPr>
        <p:spPr/>
        <p:txBody>
          <a:bodyPr/>
          <a:lstStyle/>
          <a:p>
            <a:pPr eaLnBrk="1" hangingPunct="1"/>
            <a:r>
              <a:rPr lang="en-US" altLang="en-US"/>
              <a:t>YANGTZE RIVER</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YangtzeRiver">
            <a:extLst>
              <a:ext uri="{FF2B5EF4-FFF2-40B4-BE49-F238E27FC236}">
                <a16:creationId xmlns:a16="http://schemas.microsoft.com/office/drawing/2014/main" id="{1929B910-065B-31BB-D363-EED8BA02AC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Rectangle 3">
            <a:extLst>
              <a:ext uri="{FF2B5EF4-FFF2-40B4-BE49-F238E27FC236}">
                <a16:creationId xmlns:a16="http://schemas.microsoft.com/office/drawing/2014/main" id="{AEE42F4D-8822-1215-E9AA-6C61A2F08BE3}"/>
              </a:ext>
            </a:extLst>
          </p:cNvPr>
          <p:cNvSpPr>
            <a:spLocks noGrp="1" noChangeArrowheads="1"/>
          </p:cNvSpPr>
          <p:nvPr>
            <p:ph type="title"/>
          </p:nvPr>
        </p:nvSpPr>
        <p:spPr/>
        <p:txBody>
          <a:bodyPr/>
          <a:lstStyle/>
          <a:p>
            <a:pPr eaLnBrk="1" hangingPunct="1"/>
            <a:r>
              <a:rPr lang="en-US" altLang="en-US"/>
              <a:t>YANGTZE RIVER</a:t>
            </a:r>
          </a:p>
        </p:txBody>
      </p:sp>
      <p:sp>
        <p:nvSpPr>
          <p:cNvPr id="17412" name="Rectangle 4">
            <a:extLst>
              <a:ext uri="{FF2B5EF4-FFF2-40B4-BE49-F238E27FC236}">
                <a16:creationId xmlns:a16="http://schemas.microsoft.com/office/drawing/2014/main" id="{94F13AAA-048D-AB90-A425-8ED25987FA33}"/>
              </a:ext>
            </a:extLst>
          </p:cNvPr>
          <p:cNvSpPr>
            <a:spLocks noGrp="1" noChangeArrowheads="1"/>
          </p:cNvSpPr>
          <p:nvPr>
            <p:ph type="body" idx="1"/>
          </p:nvPr>
        </p:nvSpPr>
        <p:spPr/>
        <p:txBody>
          <a:bodyPr/>
          <a:lstStyle/>
          <a:p>
            <a:pPr eaLnBrk="1" hangingPunct="1">
              <a:lnSpc>
                <a:spcPct val="80000"/>
              </a:lnSpc>
            </a:pPr>
            <a:r>
              <a:rPr lang="en-US" altLang="en-US" sz="2400">
                <a:solidFill>
                  <a:srgbClr val="FFFF00"/>
                </a:solidFill>
              </a:rPr>
              <a:t>The Yangtze River (Changjiang), over 6,300 kilometers long, is the largest and longest river in China, and the third-longest in the world, next only to the Nile in northeast Africa and the Amazon in South America. The source of the Yangtze River lies to the west of Geladandong Mountain, the principal peak of the Tanggula Mountain chain in the Qinghai-Tibetan Plateau, southwest of China. The river flows from west to east through provinces of Qinghai, Tibet, Sichuan, Yunnan, Sichuan, Hubei, Hunan, Jiangxi, Anhui and Jiangsu as well as the city of Shanghai, finally emptying into the East China Sea. With plenty of rainfall all year round, the Yangtze River is named the golden watercourse.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5" descr="File:Salawin river at Mae Sam Laep.jpg">
            <a:extLst>
              <a:ext uri="{FF2B5EF4-FFF2-40B4-BE49-F238E27FC236}">
                <a16:creationId xmlns:a16="http://schemas.microsoft.com/office/drawing/2014/main" id="{ED73F645-75F0-8948-BC05-C98974A752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3">
            <a:extLst>
              <a:ext uri="{FF2B5EF4-FFF2-40B4-BE49-F238E27FC236}">
                <a16:creationId xmlns:a16="http://schemas.microsoft.com/office/drawing/2014/main" id="{0FA51074-D72A-FC48-2544-1BC1004A4EBA}"/>
              </a:ext>
            </a:extLst>
          </p:cNvPr>
          <p:cNvSpPr>
            <a:spLocks noGrp="1" noChangeArrowheads="1"/>
          </p:cNvSpPr>
          <p:nvPr>
            <p:ph type="title"/>
          </p:nvPr>
        </p:nvSpPr>
        <p:spPr/>
        <p:txBody>
          <a:bodyPr/>
          <a:lstStyle/>
          <a:p>
            <a:pPr eaLnBrk="1" hangingPunct="1"/>
            <a:r>
              <a:rPr lang="en-US" altLang="en-US"/>
              <a:t>SALWEEN RIVER</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5" descr="File:Salawin river at Mae Sam Laep.jpg">
            <a:extLst>
              <a:ext uri="{FF2B5EF4-FFF2-40B4-BE49-F238E27FC236}">
                <a16:creationId xmlns:a16="http://schemas.microsoft.com/office/drawing/2014/main" id="{E53BCA7A-FDAF-B38C-1C52-9CD678CE16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Rectangle 3">
            <a:extLst>
              <a:ext uri="{FF2B5EF4-FFF2-40B4-BE49-F238E27FC236}">
                <a16:creationId xmlns:a16="http://schemas.microsoft.com/office/drawing/2014/main" id="{C1722750-BDE8-E243-C557-9AFB15071C0C}"/>
              </a:ext>
            </a:extLst>
          </p:cNvPr>
          <p:cNvSpPr>
            <a:spLocks noGrp="1" noChangeArrowheads="1"/>
          </p:cNvSpPr>
          <p:nvPr>
            <p:ph type="title"/>
          </p:nvPr>
        </p:nvSpPr>
        <p:spPr/>
        <p:txBody>
          <a:bodyPr/>
          <a:lstStyle/>
          <a:p>
            <a:pPr eaLnBrk="1" hangingPunct="1"/>
            <a:r>
              <a:rPr lang="en-US" altLang="en-US"/>
              <a:t>SALWEEN RIVER</a:t>
            </a:r>
          </a:p>
        </p:txBody>
      </p:sp>
      <p:sp>
        <p:nvSpPr>
          <p:cNvPr id="19460" name="Rectangle 4">
            <a:extLst>
              <a:ext uri="{FF2B5EF4-FFF2-40B4-BE49-F238E27FC236}">
                <a16:creationId xmlns:a16="http://schemas.microsoft.com/office/drawing/2014/main" id="{88D1242F-834B-F9C2-F39A-DF909D240A81}"/>
              </a:ext>
            </a:extLst>
          </p:cNvPr>
          <p:cNvSpPr>
            <a:spLocks noGrp="1" noChangeArrowheads="1"/>
          </p:cNvSpPr>
          <p:nvPr>
            <p:ph type="body" idx="1"/>
          </p:nvPr>
        </p:nvSpPr>
        <p:spPr/>
        <p:txBody>
          <a:bodyPr/>
          <a:lstStyle/>
          <a:p>
            <a:pPr eaLnBrk="1" hangingPunct="1"/>
            <a:r>
              <a:rPr lang="en-US" altLang="en-US">
                <a:solidFill>
                  <a:srgbClr val="FFFF00"/>
                </a:solidFill>
              </a:rPr>
              <a:t>Salween River forming the boundary between Burma and Thailand. Steep canyon walls line the swift, powerful and</a:t>
            </a:r>
            <a:r>
              <a:rPr lang="en-US" altLang="en-US">
                <a:solidFill>
                  <a:srgbClr val="FFFF00"/>
                </a:solidFill>
                <a:hlinkClick r:id="rId3" tooltip="Dam"/>
              </a:rPr>
              <a:t>undammed</a:t>
            </a:r>
            <a:r>
              <a:rPr lang="en-US" altLang="en-US">
                <a:solidFill>
                  <a:srgbClr val="FFFF00"/>
                </a:solidFill>
              </a:rPr>
              <a:t> Salween, one of the longest free-flowing rivers in the world. Its extensive drainage basin supports a biodiversity comparable with the </a:t>
            </a:r>
            <a:r>
              <a:rPr lang="en-US" altLang="en-US">
                <a:solidFill>
                  <a:srgbClr val="FFFF00"/>
                </a:solidFill>
                <a:hlinkClick r:id="rId4" tooltip="Mekong"/>
              </a:rPr>
              <a:t>Mekong</a:t>
            </a:r>
            <a:r>
              <a:rPr lang="en-US" altLang="en-US">
                <a:solidFill>
                  <a:srgbClr val="FFFF00"/>
                </a:solidFill>
              </a:rPr>
              <a:t> and is home to about 7 million people.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mekong-river-at-lao-lao-vil">
            <a:extLst>
              <a:ext uri="{FF2B5EF4-FFF2-40B4-BE49-F238E27FC236}">
                <a16:creationId xmlns:a16="http://schemas.microsoft.com/office/drawing/2014/main" id="{926EFFCB-8164-6FEA-80F8-65A7D9D0D1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3">
            <a:extLst>
              <a:ext uri="{FF2B5EF4-FFF2-40B4-BE49-F238E27FC236}">
                <a16:creationId xmlns:a16="http://schemas.microsoft.com/office/drawing/2014/main" id="{60EBCE82-5BD4-3238-E3FB-672C64DAE150}"/>
              </a:ext>
            </a:extLst>
          </p:cNvPr>
          <p:cNvSpPr>
            <a:spLocks noGrp="1" noChangeArrowheads="1"/>
          </p:cNvSpPr>
          <p:nvPr>
            <p:ph type="title"/>
          </p:nvPr>
        </p:nvSpPr>
        <p:spPr/>
        <p:txBody>
          <a:bodyPr/>
          <a:lstStyle/>
          <a:p>
            <a:pPr eaLnBrk="1" hangingPunct="1"/>
            <a:r>
              <a:rPr lang="en-US" altLang="en-US"/>
              <a:t>MEKONG RIVER</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Beautiful-Lake-Baikal-Rusia-2">
            <a:extLst>
              <a:ext uri="{FF2B5EF4-FFF2-40B4-BE49-F238E27FC236}">
                <a16:creationId xmlns:a16="http://schemas.microsoft.com/office/drawing/2014/main" id="{B3D566B9-5757-C394-B34F-6F92B920C9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3">
            <a:extLst>
              <a:ext uri="{FF2B5EF4-FFF2-40B4-BE49-F238E27FC236}">
                <a16:creationId xmlns:a16="http://schemas.microsoft.com/office/drawing/2014/main" id="{571FE279-FEB4-A4C1-E162-5022720FE88C}"/>
              </a:ext>
            </a:extLst>
          </p:cNvPr>
          <p:cNvSpPr>
            <a:spLocks noGrp="1" noChangeArrowheads="1"/>
          </p:cNvSpPr>
          <p:nvPr>
            <p:ph type="title"/>
          </p:nvPr>
        </p:nvSpPr>
        <p:spPr/>
        <p:txBody>
          <a:bodyPr/>
          <a:lstStyle/>
          <a:p>
            <a:pPr eaLnBrk="1" hangingPunct="1"/>
            <a:r>
              <a:rPr lang="en-US" altLang="en-US"/>
              <a:t>LAKE BAIKAL</a:t>
            </a:r>
          </a:p>
        </p:txBody>
      </p:sp>
      <p:sp>
        <p:nvSpPr>
          <p:cNvPr id="3076" name="Rectangle 4">
            <a:extLst>
              <a:ext uri="{FF2B5EF4-FFF2-40B4-BE49-F238E27FC236}">
                <a16:creationId xmlns:a16="http://schemas.microsoft.com/office/drawing/2014/main" id="{23841A4D-1A6A-9B22-25AE-142DB74A34B2}"/>
              </a:ext>
            </a:extLst>
          </p:cNvPr>
          <p:cNvSpPr>
            <a:spLocks noGrp="1" noChangeArrowheads="1"/>
          </p:cNvSpPr>
          <p:nvPr>
            <p:ph type="body" idx="1"/>
          </p:nvPr>
        </p:nvSpPr>
        <p:spPr/>
        <p:txBody>
          <a:bodyPr/>
          <a:lstStyle/>
          <a:p>
            <a:pPr eaLnBrk="1" hangingPunct="1">
              <a:lnSpc>
                <a:spcPct val="90000"/>
              </a:lnSpc>
            </a:pPr>
            <a:r>
              <a:rPr lang="en-US" altLang="en-US">
                <a:solidFill>
                  <a:srgbClr val="FFFF00"/>
                </a:solidFill>
              </a:rPr>
              <a:t>Situated in south-east Siberia, the 3.15-million-ha Lake Baikal is the oldest (25 million years) and deepest (1,700 m) lake in the world. It contains 20% of the world's total unfrozen freshwater reserve. Known as the 'Galapagos of Russia', its age and isolation have produced one of the world's richest and most unusual freshwater faunas, which is of exceptional value to evolutionary science.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mekong-river-at-lao-lao-vil">
            <a:extLst>
              <a:ext uri="{FF2B5EF4-FFF2-40B4-BE49-F238E27FC236}">
                <a16:creationId xmlns:a16="http://schemas.microsoft.com/office/drawing/2014/main" id="{9EC50F2B-CB62-67F8-270B-D313BEF098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Rectangle 3">
            <a:extLst>
              <a:ext uri="{FF2B5EF4-FFF2-40B4-BE49-F238E27FC236}">
                <a16:creationId xmlns:a16="http://schemas.microsoft.com/office/drawing/2014/main" id="{DC30E7F9-7FE5-DD56-4E50-6C991DA29F43}"/>
              </a:ext>
            </a:extLst>
          </p:cNvPr>
          <p:cNvSpPr>
            <a:spLocks noGrp="1" noChangeArrowheads="1"/>
          </p:cNvSpPr>
          <p:nvPr>
            <p:ph type="title"/>
          </p:nvPr>
        </p:nvSpPr>
        <p:spPr/>
        <p:txBody>
          <a:bodyPr/>
          <a:lstStyle/>
          <a:p>
            <a:pPr eaLnBrk="1" hangingPunct="1"/>
            <a:r>
              <a:rPr lang="en-US" altLang="en-US"/>
              <a:t>MEKONG RIVER</a:t>
            </a:r>
          </a:p>
        </p:txBody>
      </p:sp>
      <p:sp>
        <p:nvSpPr>
          <p:cNvPr id="21508" name="Rectangle 4">
            <a:extLst>
              <a:ext uri="{FF2B5EF4-FFF2-40B4-BE49-F238E27FC236}">
                <a16:creationId xmlns:a16="http://schemas.microsoft.com/office/drawing/2014/main" id="{9D484429-42EB-A395-B7DD-613D014EA474}"/>
              </a:ext>
            </a:extLst>
          </p:cNvPr>
          <p:cNvSpPr>
            <a:spLocks noGrp="1" noChangeArrowheads="1"/>
          </p:cNvSpPr>
          <p:nvPr>
            <p:ph type="body" idx="1"/>
          </p:nvPr>
        </p:nvSpPr>
        <p:spPr/>
        <p:txBody>
          <a:bodyPr/>
          <a:lstStyle/>
          <a:p>
            <a:pPr eaLnBrk="1" hangingPunct="1">
              <a:lnSpc>
                <a:spcPct val="90000"/>
              </a:lnSpc>
            </a:pPr>
            <a:r>
              <a:rPr lang="en-US" altLang="en-US" sz="2800">
                <a:solidFill>
                  <a:srgbClr val="FFFF00"/>
                </a:solidFill>
              </a:rPr>
              <a:t>In English the river is called "the Mekong River", derived from "Mae Nam Khong", a term of both Thai and Lao origin. In the Lao-Thai toponymy, all great rivers are considered "mother rivers" signalled by the prefix "mae", meaning "mother", and "nam" for water. In the Mekong's case, Mae Nam Khong means Khong, Mother of Water.</a:t>
            </a:r>
            <a:r>
              <a:rPr lang="en-US" altLang="en-US" sz="2800">
                <a:solidFill>
                  <a:srgbClr val="FFFF00"/>
                </a:solidFill>
                <a:hlinkClick r:id="rId3"/>
              </a:rPr>
              <a:t>[3]</a:t>
            </a:r>
            <a:r>
              <a:rPr lang="en-US" altLang="en-US" sz="2800">
                <a:solidFill>
                  <a:srgbClr val="FFFF00"/>
                </a:solidFill>
              </a:rPr>
              <a:t> "Khong" is derived from the Sanskrit "ganga", meaning the Ganges. Many Northern Thai and Laos locals refer to it as the "River Khong"</a:t>
            </a:r>
            <a:r>
              <a:rPr lang="en-US" altLang="en-US" sz="2800">
                <a:solidFill>
                  <a:srgbClr val="FF3300"/>
                </a:solidFill>
              </a:rPr>
              <a:t>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aspian Sea">
            <a:extLst>
              <a:ext uri="{FF2B5EF4-FFF2-40B4-BE49-F238E27FC236}">
                <a16:creationId xmlns:a16="http://schemas.microsoft.com/office/drawing/2014/main" id="{CDFC5493-B4BC-C9E9-44EF-B70E796E2B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Rectangle 3">
            <a:extLst>
              <a:ext uri="{FF2B5EF4-FFF2-40B4-BE49-F238E27FC236}">
                <a16:creationId xmlns:a16="http://schemas.microsoft.com/office/drawing/2014/main" id="{B64D5D0A-ED2E-CC0A-CB3C-512DCBB68385}"/>
              </a:ext>
            </a:extLst>
          </p:cNvPr>
          <p:cNvSpPr>
            <a:spLocks noGrp="1" noChangeArrowheads="1"/>
          </p:cNvSpPr>
          <p:nvPr>
            <p:ph type="title"/>
          </p:nvPr>
        </p:nvSpPr>
        <p:spPr/>
        <p:txBody>
          <a:bodyPr/>
          <a:lstStyle/>
          <a:p>
            <a:pPr eaLnBrk="1" hangingPunct="1"/>
            <a:r>
              <a:rPr lang="en-US" altLang="en-US"/>
              <a:t>CASPIAN SEA</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Caspian Sea">
            <a:extLst>
              <a:ext uri="{FF2B5EF4-FFF2-40B4-BE49-F238E27FC236}">
                <a16:creationId xmlns:a16="http://schemas.microsoft.com/office/drawing/2014/main" id="{2FFF9C6F-65DE-58C6-FCB8-D89D4E76D3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Rectangle 3">
            <a:extLst>
              <a:ext uri="{FF2B5EF4-FFF2-40B4-BE49-F238E27FC236}">
                <a16:creationId xmlns:a16="http://schemas.microsoft.com/office/drawing/2014/main" id="{F394FB02-6C4F-AD8D-9753-0A9FE94E6ECE}"/>
              </a:ext>
            </a:extLst>
          </p:cNvPr>
          <p:cNvSpPr>
            <a:spLocks noGrp="1" noChangeArrowheads="1"/>
          </p:cNvSpPr>
          <p:nvPr>
            <p:ph type="title"/>
          </p:nvPr>
        </p:nvSpPr>
        <p:spPr/>
        <p:txBody>
          <a:bodyPr/>
          <a:lstStyle/>
          <a:p>
            <a:pPr eaLnBrk="1" hangingPunct="1"/>
            <a:r>
              <a:rPr lang="en-US" altLang="en-US"/>
              <a:t>CASPIAN SEA</a:t>
            </a:r>
          </a:p>
        </p:txBody>
      </p:sp>
      <p:sp>
        <p:nvSpPr>
          <p:cNvPr id="23556" name="Rectangle 4">
            <a:extLst>
              <a:ext uri="{FF2B5EF4-FFF2-40B4-BE49-F238E27FC236}">
                <a16:creationId xmlns:a16="http://schemas.microsoft.com/office/drawing/2014/main" id="{32AFB5CB-3F89-C680-E05A-B24B81C2DABD}"/>
              </a:ext>
            </a:extLst>
          </p:cNvPr>
          <p:cNvSpPr>
            <a:spLocks noGrp="1" noChangeArrowheads="1"/>
          </p:cNvSpPr>
          <p:nvPr>
            <p:ph type="body" idx="1"/>
          </p:nvPr>
        </p:nvSpPr>
        <p:spPr>
          <a:xfrm>
            <a:off x="381000" y="1524000"/>
            <a:ext cx="8229600" cy="4525963"/>
          </a:xfrm>
        </p:spPr>
        <p:txBody>
          <a:bodyPr/>
          <a:lstStyle/>
          <a:p>
            <a:pPr eaLnBrk="1" hangingPunct="1">
              <a:lnSpc>
                <a:spcPct val="80000"/>
              </a:lnSpc>
            </a:pPr>
            <a:r>
              <a:rPr lang="en-US" altLang="en-US" sz="3000">
                <a:solidFill>
                  <a:srgbClr val="FF3300"/>
                </a:solidFill>
              </a:rPr>
              <a:t>The Caspian Sea, the largest lake in the world, is located in the northern  Iran. The  Caspian Coast including the three littoral provinces of Gilân (center Rasht), Golestân (center Gorgân) and Mâzanderân (center Sâri), with  its thick forests and intensive rice cultivation presents a striking contrast  to the dry inner plateau of Iran. The   picturesque provinces of Golestân, Mâzanderân and Gilân bound by the Caspian Sea in the north and, Alborz(Elborz) Range in the south, are divided into a multitude of valleys whose rivers drain into the sea.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dead sea">
            <a:extLst>
              <a:ext uri="{FF2B5EF4-FFF2-40B4-BE49-F238E27FC236}">
                <a16:creationId xmlns:a16="http://schemas.microsoft.com/office/drawing/2014/main" id="{D41B9708-2505-5124-D12D-EE1575ED0B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3">
            <a:extLst>
              <a:ext uri="{FF2B5EF4-FFF2-40B4-BE49-F238E27FC236}">
                <a16:creationId xmlns:a16="http://schemas.microsoft.com/office/drawing/2014/main" id="{3712B338-A6A7-CF01-E642-A8D8D69D218E}"/>
              </a:ext>
            </a:extLst>
          </p:cNvPr>
          <p:cNvSpPr>
            <a:spLocks noGrp="1" noChangeArrowheads="1"/>
          </p:cNvSpPr>
          <p:nvPr>
            <p:ph type="title"/>
          </p:nvPr>
        </p:nvSpPr>
        <p:spPr/>
        <p:txBody>
          <a:bodyPr/>
          <a:lstStyle/>
          <a:p>
            <a:pPr eaLnBrk="1" hangingPunct="1"/>
            <a:r>
              <a:rPr lang="en-US" altLang="en-US"/>
              <a:t>DEAD SEA</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dead sea">
            <a:extLst>
              <a:ext uri="{FF2B5EF4-FFF2-40B4-BE49-F238E27FC236}">
                <a16:creationId xmlns:a16="http://schemas.microsoft.com/office/drawing/2014/main" id="{2A9FA5C4-37C5-3D4F-086E-73A3EC7FAA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Rectangle 3">
            <a:extLst>
              <a:ext uri="{FF2B5EF4-FFF2-40B4-BE49-F238E27FC236}">
                <a16:creationId xmlns:a16="http://schemas.microsoft.com/office/drawing/2014/main" id="{7FB93EAC-58B5-C321-1579-8663B3FF0D3D}"/>
              </a:ext>
            </a:extLst>
          </p:cNvPr>
          <p:cNvSpPr>
            <a:spLocks noGrp="1" noChangeArrowheads="1"/>
          </p:cNvSpPr>
          <p:nvPr>
            <p:ph type="title"/>
          </p:nvPr>
        </p:nvSpPr>
        <p:spPr/>
        <p:txBody>
          <a:bodyPr/>
          <a:lstStyle/>
          <a:p>
            <a:pPr eaLnBrk="1" hangingPunct="1"/>
            <a:r>
              <a:rPr lang="en-US" altLang="en-US"/>
              <a:t>DEAD SEA</a:t>
            </a:r>
          </a:p>
        </p:txBody>
      </p:sp>
      <p:sp>
        <p:nvSpPr>
          <p:cNvPr id="25604" name="Rectangle 4">
            <a:extLst>
              <a:ext uri="{FF2B5EF4-FFF2-40B4-BE49-F238E27FC236}">
                <a16:creationId xmlns:a16="http://schemas.microsoft.com/office/drawing/2014/main" id="{72B4264A-23DA-F3D8-C330-9D49F3CB1CFC}"/>
              </a:ext>
            </a:extLst>
          </p:cNvPr>
          <p:cNvSpPr>
            <a:spLocks noGrp="1" noChangeArrowheads="1"/>
          </p:cNvSpPr>
          <p:nvPr>
            <p:ph type="body" idx="1"/>
          </p:nvPr>
        </p:nvSpPr>
        <p:spPr/>
        <p:txBody>
          <a:bodyPr/>
          <a:lstStyle/>
          <a:p>
            <a:pPr eaLnBrk="1" hangingPunct="1">
              <a:lnSpc>
                <a:spcPct val="80000"/>
              </a:lnSpc>
            </a:pPr>
            <a:r>
              <a:rPr lang="en-US" altLang="en-US" sz="2400">
                <a:solidFill>
                  <a:srgbClr val="FFFF00"/>
                </a:solidFill>
              </a:rPr>
              <a:t>There are no fish or any kind of swimming, squirming creatures living in or near the water. There are, however, several types of bacteria and one type of algea that have adapted to harsh life in the waters of the Dead Sea. What you'll see on the shores of the Sea is white, crystals of salt covering EVERYTHING. And this </a:t>
            </a:r>
            <a:br>
              <a:rPr lang="en-US" altLang="en-US" sz="2400">
                <a:solidFill>
                  <a:srgbClr val="FFFF00"/>
                </a:solidFill>
              </a:rPr>
            </a:br>
            <a:r>
              <a:rPr lang="en-US" altLang="en-US" sz="2400">
                <a:solidFill>
                  <a:srgbClr val="FFFF00"/>
                </a:solidFill>
              </a:rPr>
              <a:t>is no ordinary table salt, either. The salts found in the Dead Sea are</a:t>
            </a:r>
            <a:r>
              <a:rPr lang="en-US" altLang="en-US" sz="2400" i="1">
                <a:solidFill>
                  <a:srgbClr val="FFFF00"/>
                </a:solidFill>
              </a:rPr>
              <a:t>mineral salts</a:t>
            </a:r>
            <a:r>
              <a:rPr lang="en-US" altLang="en-US" sz="2400">
                <a:solidFill>
                  <a:srgbClr val="FFFF00"/>
                </a:solidFill>
              </a:rPr>
              <a:t>, just like you find in the oceans of the world, only in extreme concentrations. The water in the Dead Sea is deadly to most living things. Fish accidentally swimming into the waters from one of the several freshwater streams that feed the Sea are killed instantly, their bodies quickly coated with a preserving layer of salt crystals and then tossed onto shore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mount-everest">
            <a:extLst>
              <a:ext uri="{FF2B5EF4-FFF2-40B4-BE49-F238E27FC236}">
                <a16:creationId xmlns:a16="http://schemas.microsoft.com/office/drawing/2014/main" id="{1FB8D90B-102B-BF52-A8E9-65EC7D32B5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Rectangle 3">
            <a:extLst>
              <a:ext uri="{FF2B5EF4-FFF2-40B4-BE49-F238E27FC236}">
                <a16:creationId xmlns:a16="http://schemas.microsoft.com/office/drawing/2014/main" id="{BE626824-949F-71D9-06A0-29CA04DE7C32}"/>
              </a:ext>
            </a:extLst>
          </p:cNvPr>
          <p:cNvSpPr>
            <a:spLocks noGrp="1" noChangeArrowheads="1"/>
          </p:cNvSpPr>
          <p:nvPr>
            <p:ph type="title"/>
          </p:nvPr>
        </p:nvSpPr>
        <p:spPr/>
        <p:txBody>
          <a:bodyPr/>
          <a:lstStyle/>
          <a:p>
            <a:pPr eaLnBrk="1" hangingPunct="1"/>
            <a:r>
              <a:rPr lang="en-US" altLang="en-US"/>
              <a:t>MT. EVEREST</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mount-everest">
            <a:extLst>
              <a:ext uri="{FF2B5EF4-FFF2-40B4-BE49-F238E27FC236}">
                <a16:creationId xmlns:a16="http://schemas.microsoft.com/office/drawing/2014/main" id="{D4DB5F05-018E-F6AB-0818-A0182447E7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Rectangle 3">
            <a:extLst>
              <a:ext uri="{FF2B5EF4-FFF2-40B4-BE49-F238E27FC236}">
                <a16:creationId xmlns:a16="http://schemas.microsoft.com/office/drawing/2014/main" id="{38083AB4-7AFD-8061-E81E-1972219015A0}"/>
              </a:ext>
            </a:extLst>
          </p:cNvPr>
          <p:cNvSpPr>
            <a:spLocks noGrp="1" noChangeArrowheads="1"/>
          </p:cNvSpPr>
          <p:nvPr>
            <p:ph type="title"/>
          </p:nvPr>
        </p:nvSpPr>
        <p:spPr/>
        <p:txBody>
          <a:bodyPr/>
          <a:lstStyle/>
          <a:p>
            <a:pPr eaLnBrk="1" hangingPunct="1"/>
            <a:r>
              <a:rPr lang="en-US" altLang="en-US"/>
              <a:t>MT. EVEREST</a:t>
            </a:r>
          </a:p>
        </p:txBody>
      </p:sp>
      <p:sp>
        <p:nvSpPr>
          <p:cNvPr id="27652" name="Rectangle 4">
            <a:extLst>
              <a:ext uri="{FF2B5EF4-FFF2-40B4-BE49-F238E27FC236}">
                <a16:creationId xmlns:a16="http://schemas.microsoft.com/office/drawing/2014/main" id="{186DF7B7-3F3B-272C-9C96-29EFF774A765}"/>
              </a:ext>
            </a:extLst>
          </p:cNvPr>
          <p:cNvSpPr>
            <a:spLocks noGrp="1" noChangeArrowheads="1"/>
          </p:cNvSpPr>
          <p:nvPr>
            <p:ph type="body" idx="1"/>
          </p:nvPr>
        </p:nvSpPr>
        <p:spPr/>
        <p:txBody>
          <a:bodyPr/>
          <a:lstStyle/>
          <a:p>
            <a:pPr eaLnBrk="1" hangingPunct="1"/>
            <a:r>
              <a:rPr lang="en-US" altLang="en-US">
                <a:solidFill>
                  <a:srgbClr val="FFFF00"/>
                </a:solidFill>
              </a:rPr>
              <a:t>is the world's</a:t>
            </a:r>
            <a:r>
              <a:rPr lang="en-US" altLang="en-US">
                <a:solidFill>
                  <a:srgbClr val="FFFF00"/>
                </a:solidFill>
                <a:hlinkClick r:id="rId3" tooltip="List of highest mountains"/>
              </a:rPr>
              <a:t>highest mountain</a:t>
            </a:r>
            <a:r>
              <a:rPr lang="en-US" altLang="en-US">
                <a:solidFill>
                  <a:srgbClr val="FFFF00"/>
                </a:solidFill>
              </a:rPr>
              <a:t> at 8,848 metres (29,029 ft) above</a:t>
            </a:r>
            <a:r>
              <a:rPr lang="en-US" altLang="en-US">
                <a:solidFill>
                  <a:srgbClr val="FFFF00"/>
                </a:solidFill>
                <a:hlinkClick r:id="rId4" tooltip="Sea level"/>
              </a:rPr>
              <a:t>sea level</a:t>
            </a:r>
            <a:r>
              <a:rPr lang="en-US" altLang="en-US">
                <a:solidFill>
                  <a:srgbClr val="FFFF00"/>
                </a:solidFill>
              </a:rPr>
              <a:t>. Everest is in the </a:t>
            </a:r>
            <a:r>
              <a:rPr lang="en-US" altLang="en-US">
                <a:solidFill>
                  <a:srgbClr val="FFFF00"/>
                </a:solidFill>
                <a:hlinkClick r:id="rId5" tooltip="Mahalangur Himal"/>
              </a:rPr>
              <a:t>Mahalangur</a:t>
            </a:r>
            <a:r>
              <a:rPr lang="en-US" altLang="en-US">
                <a:solidFill>
                  <a:srgbClr val="FFFF00"/>
                </a:solidFill>
              </a:rPr>
              <a:t> section of the</a:t>
            </a:r>
            <a:r>
              <a:rPr lang="en-US" altLang="en-US">
                <a:solidFill>
                  <a:srgbClr val="FFFF00"/>
                </a:solidFill>
                <a:hlinkClick r:id="rId6" tooltip="Himalaya"/>
              </a:rPr>
              <a:t>Himalaya</a:t>
            </a:r>
            <a:r>
              <a:rPr lang="en-US" altLang="en-US">
                <a:solidFill>
                  <a:srgbClr val="FFFF00"/>
                </a:solidFill>
              </a:rPr>
              <a:t> on the </a:t>
            </a:r>
            <a:r>
              <a:rPr lang="en-US" altLang="en-US">
                <a:solidFill>
                  <a:srgbClr val="FFFF00"/>
                </a:solidFill>
                <a:hlinkClick r:id="rId7" tooltip="Nepal"/>
              </a:rPr>
              <a:t>Nepal</a:t>
            </a:r>
            <a:r>
              <a:rPr lang="en-US" altLang="en-US">
                <a:solidFill>
                  <a:srgbClr val="FFFF00"/>
                </a:solidFill>
              </a:rPr>
              <a:t>-</a:t>
            </a:r>
            <a:r>
              <a:rPr lang="en-US" altLang="en-US">
                <a:solidFill>
                  <a:srgbClr val="FFFF00"/>
                </a:solidFill>
                <a:hlinkClick r:id="rId8" tooltip="China"/>
              </a:rPr>
              <a:t>China</a:t>
            </a:r>
            <a:r>
              <a:rPr lang="en-US" altLang="en-US">
                <a:solidFill>
                  <a:srgbClr val="FFFF00"/>
                </a:solidFill>
              </a:rPr>
              <a:t> (Tibet) border. Its </a:t>
            </a:r>
            <a:r>
              <a:rPr lang="en-US" altLang="en-US">
                <a:solidFill>
                  <a:srgbClr val="FFFF00"/>
                </a:solidFill>
                <a:hlinkClick r:id="rId9" tooltip="Massif"/>
              </a:rPr>
              <a:t>massif</a:t>
            </a:r>
            <a:r>
              <a:rPr lang="en-US" altLang="en-US">
                <a:solidFill>
                  <a:srgbClr val="FFFF00"/>
                </a:solidFill>
              </a:rPr>
              <a:t>includes neighboring peaks </a:t>
            </a:r>
            <a:r>
              <a:rPr lang="en-US" altLang="en-US">
                <a:solidFill>
                  <a:srgbClr val="FFFF00"/>
                </a:solidFill>
                <a:hlinkClick r:id="rId10" tooltip="Lhotse"/>
              </a:rPr>
              <a:t>Lhotse</a:t>
            </a:r>
            <a:r>
              <a:rPr lang="en-US" altLang="en-US">
                <a:solidFill>
                  <a:srgbClr val="FFFF00"/>
                </a:solidFill>
              </a:rPr>
              <a:t> (8516m), </a:t>
            </a:r>
            <a:r>
              <a:rPr lang="en-US" altLang="en-US">
                <a:solidFill>
                  <a:srgbClr val="FFFF00"/>
                </a:solidFill>
                <a:hlinkClick r:id="rId11" tooltip="Nuptse"/>
              </a:rPr>
              <a:t>Nuptse</a:t>
            </a:r>
            <a:r>
              <a:rPr lang="en-US" altLang="en-US">
                <a:solidFill>
                  <a:srgbClr val="FFFF00"/>
                </a:solidFill>
              </a:rPr>
              <a:t>(7855m), and </a:t>
            </a:r>
            <a:r>
              <a:rPr lang="en-US" altLang="en-US">
                <a:solidFill>
                  <a:srgbClr val="FFFF00"/>
                </a:solidFill>
                <a:hlinkClick r:id="rId12" tooltip="Changtse"/>
              </a:rPr>
              <a:t>Changtse</a:t>
            </a:r>
            <a:r>
              <a:rPr lang="en-US" altLang="en-US">
                <a:solidFill>
                  <a:srgbClr val="FFFF00"/>
                </a:solidFill>
              </a:rPr>
              <a:t> (7580m).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k2">
            <a:extLst>
              <a:ext uri="{FF2B5EF4-FFF2-40B4-BE49-F238E27FC236}">
                <a16:creationId xmlns:a16="http://schemas.microsoft.com/office/drawing/2014/main" id="{1ECB1669-32B6-FA82-AEC7-74CD48A6C4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Rectangle 3">
            <a:extLst>
              <a:ext uri="{FF2B5EF4-FFF2-40B4-BE49-F238E27FC236}">
                <a16:creationId xmlns:a16="http://schemas.microsoft.com/office/drawing/2014/main" id="{C1642655-C8F7-A262-5D21-116587AD4396}"/>
              </a:ext>
            </a:extLst>
          </p:cNvPr>
          <p:cNvSpPr>
            <a:spLocks noGrp="1" noChangeArrowheads="1"/>
          </p:cNvSpPr>
          <p:nvPr>
            <p:ph type="title"/>
          </p:nvPr>
        </p:nvSpPr>
        <p:spPr/>
        <p:txBody>
          <a:bodyPr/>
          <a:lstStyle/>
          <a:p>
            <a:pPr eaLnBrk="1" hangingPunct="1"/>
            <a:r>
              <a:rPr lang="en-US" altLang="en-US"/>
              <a:t>K-2</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k2">
            <a:extLst>
              <a:ext uri="{FF2B5EF4-FFF2-40B4-BE49-F238E27FC236}">
                <a16:creationId xmlns:a16="http://schemas.microsoft.com/office/drawing/2014/main" id="{8460B43D-D2B6-0318-F32B-065607002A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Rectangle 3">
            <a:extLst>
              <a:ext uri="{FF2B5EF4-FFF2-40B4-BE49-F238E27FC236}">
                <a16:creationId xmlns:a16="http://schemas.microsoft.com/office/drawing/2014/main" id="{0345B2C3-709D-E1A7-4AA5-8330A32981FE}"/>
              </a:ext>
            </a:extLst>
          </p:cNvPr>
          <p:cNvSpPr>
            <a:spLocks noGrp="1" noChangeArrowheads="1"/>
          </p:cNvSpPr>
          <p:nvPr>
            <p:ph type="title"/>
          </p:nvPr>
        </p:nvSpPr>
        <p:spPr/>
        <p:txBody>
          <a:bodyPr/>
          <a:lstStyle/>
          <a:p>
            <a:pPr eaLnBrk="1" hangingPunct="1"/>
            <a:r>
              <a:rPr lang="en-US" altLang="en-US"/>
              <a:t>K-2</a:t>
            </a:r>
          </a:p>
        </p:txBody>
      </p:sp>
      <p:sp>
        <p:nvSpPr>
          <p:cNvPr id="29700" name="Rectangle 4">
            <a:extLst>
              <a:ext uri="{FF2B5EF4-FFF2-40B4-BE49-F238E27FC236}">
                <a16:creationId xmlns:a16="http://schemas.microsoft.com/office/drawing/2014/main" id="{DB9E1F16-CDE8-C129-CB25-872A42586B70}"/>
              </a:ext>
            </a:extLst>
          </p:cNvPr>
          <p:cNvSpPr>
            <a:spLocks noGrp="1" noChangeArrowheads="1"/>
          </p:cNvSpPr>
          <p:nvPr>
            <p:ph type="body" idx="1"/>
          </p:nvPr>
        </p:nvSpPr>
        <p:spPr/>
        <p:txBody>
          <a:bodyPr/>
          <a:lstStyle/>
          <a:p>
            <a:pPr eaLnBrk="1" hangingPunct="1"/>
            <a:r>
              <a:rPr lang="en-US" altLang="en-US" sz="2800" b="1">
                <a:solidFill>
                  <a:srgbClr val="FFFF00"/>
                </a:solidFill>
              </a:rPr>
              <a:t>K2</a:t>
            </a:r>
            <a:r>
              <a:rPr lang="en-US" altLang="en-US" sz="2800">
                <a:solidFill>
                  <a:srgbClr val="FFFF00"/>
                </a:solidFill>
              </a:rPr>
              <a:t> is the second-</a:t>
            </a:r>
            <a:r>
              <a:rPr lang="en-US" altLang="en-US" sz="2800">
                <a:solidFill>
                  <a:srgbClr val="FFFF00"/>
                </a:solidFill>
                <a:hlinkClick r:id="rId3" tooltip="List of highest mountains"/>
              </a:rPr>
              <a:t>highest</a:t>
            </a:r>
            <a:r>
              <a:rPr lang="en-US" altLang="en-US" sz="2800">
                <a:solidFill>
                  <a:srgbClr val="FFFF00"/>
                </a:solidFill>
              </a:rPr>
              <a:t> mountain on Earth, after</a:t>
            </a:r>
            <a:r>
              <a:rPr lang="en-US" altLang="en-US" sz="2800">
                <a:solidFill>
                  <a:srgbClr val="FFFF00"/>
                </a:solidFill>
                <a:hlinkClick r:id="rId4" tooltip="Mount Everest"/>
              </a:rPr>
              <a:t>Mount Everest</a:t>
            </a:r>
            <a:r>
              <a:rPr lang="en-US" altLang="en-US" sz="2800">
                <a:solidFill>
                  <a:srgbClr val="FFFF00"/>
                </a:solidFill>
              </a:rPr>
              <a:t>. With a peak elevation of 8,611 m (28,251 feet), K2 is part of the </a:t>
            </a:r>
            <a:r>
              <a:rPr lang="en-US" altLang="en-US" sz="2800">
                <a:solidFill>
                  <a:srgbClr val="FFFF00"/>
                </a:solidFill>
                <a:hlinkClick r:id="rId5" tooltip="Karakoram"/>
              </a:rPr>
              <a:t>Karakoram</a:t>
            </a:r>
            <a:r>
              <a:rPr lang="en-US" altLang="en-US" sz="2800">
                <a:solidFill>
                  <a:srgbClr val="FFFF00"/>
                </a:solidFill>
              </a:rPr>
              <a:t> </a:t>
            </a:r>
            <a:r>
              <a:rPr lang="en-US" altLang="en-US" sz="2800">
                <a:solidFill>
                  <a:srgbClr val="FF3300"/>
                </a:solidFill>
                <a:hlinkClick r:id="rId6" tooltip="Mountain Range"/>
              </a:rPr>
              <a:t>Range</a:t>
            </a:r>
            <a:r>
              <a:rPr lang="en-US" altLang="en-US" sz="2800">
                <a:solidFill>
                  <a:srgbClr val="FFFF00"/>
                </a:solidFill>
              </a:rPr>
              <a:t>, and is located on the border</a:t>
            </a:r>
            <a:r>
              <a:rPr lang="en-US" altLang="en-US" sz="2800">
                <a:solidFill>
                  <a:srgbClr val="FFFF00"/>
                </a:solidFill>
                <a:hlinkClick r:id="rId7"/>
              </a:rPr>
              <a:t>[2]</a:t>
            </a:r>
            <a:r>
              <a:rPr lang="en-US" altLang="en-US" sz="2800">
                <a:solidFill>
                  <a:srgbClr val="FFFF00"/>
                </a:solidFill>
              </a:rPr>
              <a:t> between </a:t>
            </a:r>
            <a:r>
              <a:rPr lang="en-US" altLang="en-US" sz="2800">
                <a:solidFill>
                  <a:srgbClr val="FFFF00"/>
                </a:solidFill>
                <a:hlinkClick r:id="rId8" tooltip="Gilgit"/>
              </a:rPr>
              <a:t>Gilgit</a:t>
            </a:r>
            <a:r>
              <a:rPr lang="en-US" altLang="en-US" sz="2800">
                <a:solidFill>
                  <a:srgbClr val="FFFF00"/>
                </a:solidFill>
              </a:rPr>
              <a:t>, in </a:t>
            </a:r>
            <a:r>
              <a:rPr lang="en-US" altLang="en-US" sz="2800">
                <a:solidFill>
                  <a:srgbClr val="FFFF00"/>
                </a:solidFill>
                <a:hlinkClick r:id="rId9" tooltip="Gilgit-Baltistan"/>
              </a:rPr>
              <a:t>Gilgit-Baltistan</a:t>
            </a:r>
            <a:r>
              <a:rPr lang="en-US" altLang="en-US" sz="2800">
                <a:solidFill>
                  <a:srgbClr val="FFFF00"/>
                </a:solidFill>
              </a:rPr>
              <a:t> of </a:t>
            </a:r>
            <a:r>
              <a:rPr lang="en-US" altLang="en-US" sz="2800">
                <a:solidFill>
                  <a:srgbClr val="FFFF00"/>
                </a:solidFill>
                <a:hlinkClick r:id="rId10" tooltip="Pakistan"/>
              </a:rPr>
              <a:t>Pakistan</a:t>
            </a:r>
            <a:r>
              <a:rPr lang="en-US" altLang="en-US" sz="2800">
                <a:solidFill>
                  <a:srgbClr val="FFFF00"/>
                </a:solidFill>
              </a:rPr>
              <a:t> and the </a:t>
            </a:r>
            <a:r>
              <a:rPr lang="en-US" altLang="en-US" sz="2800">
                <a:solidFill>
                  <a:srgbClr val="FFFF00"/>
                </a:solidFill>
                <a:hlinkClick r:id="rId11" tooltip="Taxkorgan Tajik Autonomous County"/>
              </a:rPr>
              <a:t>Taxkorgan Tajik Autonomous County</a:t>
            </a:r>
            <a:r>
              <a:rPr lang="en-US" altLang="en-US" sz="2800">
                <a:solidFill>
                  <a:srgbClr val="FFFF00"/>
                </a:solidFill>
              </a:rPr>
              <a:t> of </a:t>
            </a:r>
            <a:r>
              <a:rPr lang="en-US" altLang="en-US" sz="2800">
                <a:solidFill>
                  <a:srgbClr val="FFFF00"/>
                </a:solidFill>
                <a:hlinkClick r:id="rId12" tooltip="Xinjiang"/>
              </a:rPr>
              <a:t>Xinjiang</a:t>
            </a:r>
            <a:r>
              <a:rPr lang="en-US" altLang="en-US" sz="2800">
                <a:solidFill>
                  <a:srgbClr val="FFFF00"/>
                </a:solidFill>
              </a:rPr>
              <a:t>, China.</a:t>
            </a:r>
            <a:r>
              <a:rPr lang="en-US" altLang="en-US" sz="2800">
                <a:solidFill>
                  <a:srgbClr val="FFFF00"/>
                </a:solidFill>
                <a:hlinkClick r:id="rId13"/>
              </a:rPr>
              <a:t>[3]</a:t>
            </a:r>
            <a:r>
              <a:rPr lang="en-US" altLang="en-US" sz="2800">
                <a:solidFill>
                  <a:srgbClr val="FFFF00"/>
                </a:solidFill>
                <a:hlinkClick r:id="rId14"/>
              </a:rPr>
              <a:t>[note]</a:t>
            </a:r>
            <a:r>
              <a:rPr lang="en-US" altLang="en-US" sz="2800">
                <a:solidFill>
                  <a:srgbClr val="FFFF00"/>
                </a:solidFill>
              </a:rPr>
              <a:t> It is more hazardous to reach K2 from the Chinese side; thus, it is mostly climbed from the Pakistani side.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5" descr="dasht -e kavir">
            <a:extLst>
              <a:ext uri="{FF2B5EF4-FFF2-40B4-BE49-F238E27FC236}">
                <a16:creationId xmlns:a16="http://schemas.microsoft.com/office/drawing/2014/main" id="{086836B5-B3A1-0A1B-16FF-313B1331BA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Rectangle 4">
            <a:extLst>
              <a:ext uri="{FF2B5EF4-FFF2-40B4-BE49-F238E27FC236}">
                <a16:creationId xmlns:a16="http://schemas.microsoft.com/office/drawing/2014/main" id="{3B5F8D3F-1196-C6B0-7680-FEF8CBA1A31F}"/>
              </a:ext>
            </a:extLst>
          </p:cNvPr>
          <p:cNvSpPr>
            <a:spLocks noGrp="1" noChangeArrowheads="1"/>
          </p:cNvSpPr>
          <p:nvPr>
            <p:ph type="title"/>
          </p:nvPr>
        </p:nvSpPr>
        <p:spPr/>
        <p:txBody>
          <a:bodyPr/>
          <a:lstStyle/>
          <a:p>
            <a:pPr eaLnBrk="1" hangingPunct="1"/>
            <a:r>
              <a:rPr lang="en-US" altLang="en-US"/>
              <a:t>DASHT – E KAVIR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ganges-river-4">
            <a:extLst>
              <a:ext uri="{FF2B5EF4-FFF2-40B4-BE49-F238E27FC236}">
                <a16:creationId xmlns:a16="http://schemas.microsoft.com/office/drawing/2014/main" id="{822E1AE5-B26E-61A5-4BED-2F5E8DF055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3">
            <a:extLst>
              <a:ext uri="{FF2B5EF4-FFF2-40B4-BE49-F238E27FC236}">
                <a16:creationId xmlns:a16="http://schemas.microsoft.com/office/drawing/2014/main" id="{71302824-5BFB-5B5B-5E9D-600509850EFE}"/>
              </a:ext>
            </a:extLst>
          </p:cNvPr>
          <p:cNvSpPr>
            <a:spLocks noGrp="1" noChangeArrowheads="1"/>
          </p:cNvSpPr>
          <p:nvPr>
            <p:ph type="title"/>
          </p:nvPr>
        </p:nvSpPr>
        <p:spPr/>
        <p:txBody>
          <a:bodyPr/>
          <a:lstStyle/>
          <a:p>
            <a:pPr eaLnBrk="1" hangingPunct="1"/>
            <a:r>
              <a:rPr lang="en-US" altLang="en-US"/>
              <a:t>GANGES RIVER</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dasht -e kavir">
            <a:extLst>
              <a:ext uri="{FF2B5EF4-FFF2-40B4-BE49-F238E27FC236}">
                <a16:creationId xmlns:a16="http://schemas.microsoft.com/office/drawing/2014/main" id="{30CDCC08-1514-332C-8F12-8790CB84C6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Rectangle 3">
            <a:extLst>
              <a:ext uri="{FF2B5EF4-FFF2-40B4-BE49-F238E27FC236}">
                <a16:creationId xmlns:a16="http://schemas.microsoft.com/office/drawing/2014/main" id="{E5F3ABBE-FA0C-23D1-DCD0-7FC64E2E771E}"/>
              </a:ext>
            </a:extLst>
          </p:cNvPr>
          <p:cNvSpPr>
            <a:spLocks noGrp="1" noChangeArrowheads="1"/>
          </p:cNvSpPr>
          <p:nvPr>
            <p:ph type="title"/>
          </p:nvPr>
        </p:nvSpPr>
        <p:spPr/>
        <p:txBody>
          <a:bodyPr/>
          <a:lstStyle/>
          <a:p>
            <a:pPr eaLnBrk="1" hangingPunct="1"/>
            <a:r>
              <a:rPr lang="en-US" altLang="en-US"/>
              <a:t>DASHT – E KAVIR</a:t>
            </a:r>
          </a:p>
        </p:txBody>
      </p:sp>
      <p:sp>
        <p:nvSpPr>
          <p:cNvPr id="31748" name="Rectangle 4">
            <a:extLst>
              <a:ext uri="{FF2B5EF4-FFF2-40B4-BE49-F238E27FC236}">
                <a16:creationId xmlns:a16="http://schemas.microsoft.com/office/drawing/2014/main" id="{C7EE76BA-9169-540C-4D92-35D0B7098657}"/>
              </a:ext>
            </a:extLst>
          </p:cNvPr>
          <p:cNvSpPr>
            <a:spLocks noGrp="1" noChangeArrowheads="1"/>
          </p:cNvSpPr>
          <p:nvPr>
            <p:ph type="body" idx="1"/>
          </p:nvPr>
        </p:nvSpPr>
        <p:spPr/>
        <p:txBody>
          <a:bodyPr/>
          <a:lstStyle/>
          <a:p>
            <a:pPr eaLnBrk="1" hangingPunct="1">
              <a:lnSpc>
                <a:spcPct val="90000"/>
              </a:lnSpc>
            </a:pPr>
            <a:r>
              <a:rPr lang="en-US" altLang="en-US" sz="2400" b="1">
                <a:solidFill>
                  <a:srgbClr val="FFFF00"/>
                </a:solidFill>
              </a:rPr>
              <a:t>Dasht-e Kavir</a:t>
            </a:r>
            <a:r>
              <a:rPr lang="en-US" altLang="en-US" sz="2400">
                <a:solidFill>
                  <a:srgbClr val="FFFF00"/>
                </a:solidFill>
              </a:rPr>
              <a:t> (</a:t>
            </a:r>
            <a:r>
              <a:rPr lang="ar-SA" altLang="en-US" sz="2400">
                <a:solidFill>
                  <a:srgbClr val="FFFF00"/>
                </a:solidFill>
              </a:rPr>
              <a:t>دشت كوير</a:t>
            </a:r>
            <a:r>
              <a:rPr lang="en-US" altLang="en-US" sz="2400">
                <a:solidFill>
                  <a:srgbClr val="FFFF00"/>
                </a:solidFill>
              </a:rPr>
              <a:t> in </a:t>
            </a:r>
            <a:r>
              <a:rPr lang="en-US" altLang="en-US" sz="2400">
                <a:solidFill>
                  <a:srgbClr val="FFFF00"/>
                </a:solidFill>
                <a:hlinkClick r:id="rId3" tooltip="Persian language"/>
              </a:rPr>
              <a:t>Persian</a:t>
            </a:r>
            <a:r>
              <a:rPr lang="en-US" altLang="en-US" sz="2400">
                <a:solidFill>
                  <a:srgbClr val="FFFF00"/>
                </a:solidFill>
              </a:rPr>
              <a:t>), also known as</a:t>
            </a:r>
            <a:r>
              <a:rPr lang="en-US" altLang="en-US" sz="2400" b="1">
                <a:solidFill>
                  <a:srgbClr val="FFFF00"/>
                </a:solidFill>
              </a:rPr>
              <a:t>Kavir-e Namak</a:t>
            </a:r>
            <a:r>
              <a:rPr lang="en-US" altLang="en-US" sz="2400">
                <a:solidFill>
                  <a:srgbClr val="FFFF00"/>
                </a:solidFill>
              </a:rPr>
              <a:t> or </a:t>
            </a:r>
            <a:r>
              <a:rPr lang="en-US" altLang="en-US" sz="2400" b="1">
                <a:solidFill>
                  <a:srgbClr val="FFFF00"/>
                </a:solidFill>
              </a:rPr>
              <a:t>Great Salt Desert</a:t>
            </a:r>
            <a:r>
              <a:rPr lang="en-US" altLang="en-US" sz="2400">
                <a:solidFill>
                  <a:srgbClr val="FFFF00"/>
                </a:solidFill>
              </a:rPr>
              <a:t> is a large desert lying in the middle of the </a:t>
            </a:r>
            <a:r>
              <a:rPr lang="en-US" altLang="en-US" sz="2400">
                <a:solidFill>
                  <a:srgbClr val="FFFF00"/>
                </a:solidFill>
                <a:hlinkClick r:id="rId4" tooltip="Iranian plateau"/>
              </a:rPr>
              <a:t>Iranian plateau</a:t>
            </a:r>
            <a:r>
              <a:rPr lang="en-US" altLang="en-US" sz="2400">
                <a:solidFill>
                  <a:srgbClr val="FFFF00"/>
                </a:solidFill>
              </a:rPr>
              <a:t>. It is about 800 kilometers (497 mi) long and 320 kilometers (198 mi) wide with a total surface area of about 77,600 square kilometers (~30,000 mi²), making it the </a:t>
            </a:r>
            <a:r>
              <a:rPr lang="en-US" altLang="en-US" sz="2400">
                <a:solidFill>
                  <a:srgbClr val="FFFF00"/>
                </a:solidFill>
                <a:hlinkClick r:id="rId5" tooltip="List of deserts by area"/>
              </a:rPr>
              <a:t>world's 23rd largest desert</a:t>
            </a:r>
            <a:r>
              <a:rPr lang="en-US" altLang="en-US" sz="2400">
                <a:solidFill>
                  <a:srgbClr val="FFFF00"/>
                </a:solidFill>
                <a:hlinkClick r:id="rId6"/>
              </a:rPr>
              <a:t>[2]</a:t>
            </a:r>
            <a:r>
              <a:rPr lang="en-US" altLang="en-US" sz="2400">
                <a:solidFill>
                  <a:srgbClr val="FFFF00"/>
                </a:solidFill>
              </a:rPr>
              <a:t>. The area of this desert stretches from the </a:t>
            </a:r>
            <a:r>
              <a:rPr lang="en-US" altLang="en-US" sz="2400">
                <a:solidFill>
                  <a:srgbClr val="FFFF00"/>
                </a:solidFill>
                <a:hlinkClick r:id="rId7" tooltip="Alborz"/>
              </a:rPr>
              <a:t>Alborz</a:t>
            </a:r>
            <a:r>
              <a:rPr lang="en-US" altLang="en-US" sz="2400">
                <a:solidFill>
                  <a:srgbClr val="FFFF00"/>
                </a:solidFill>
              </a:rPr>
              <a:t> mountain range in the north-west to the </a:t>
            </a:r>
            <a:r>
              <a:rPr lang="en-US" altLang="en-US" sz="2400">
                <a:solidFill>
                  <a:srgbClr val="FFFF00"/>
                </a:solidFill>
                <a:hlinkClick r:id="rId8" tooltip="Dasht-e Lut"/>
              </a:rPr>
              <a:t>Dasht-e Lut</a:t>
            </a:r>
            <a:r>
              <a:rPr lang="en-US" altLang="en-US" sz="2400">
                <a:solidFill>
                  <a:srgbClr val="FFFF00"/>
                </a:solidFill>
              </a:rPr>
              <a:t> ("Emptiness Desert") in the south-east and is partitioned between the </a:t>
            </a:r>
            <a:r>
              <a:rPr lang="en-US" altLang="en-US" sz="2400">
                <a:solidFill>
                  <a:srgbClr val="FFFF00"/>
                </a:solidFill>
                <a:hlinkClick r:id="rId9" tooltip="Provinces of Iran"/>
              </a:rPr>
              <a:t>Iranian provinces</a:t>
            </a:r>
            <a:r>
              <a:rPr lang="en-US" altLang="en-US" sz="2400">
                <a:solidFill>
                  <a:srgbClr val="FFFF00"/>
                </a:solidFill>
              </a:rPr>
              <a:t>of </a:t>
            </a:r>
            <a:r>
              <a:rPr lang="en-US" altLang="en-US" sz="2400">
                <a:solidFill>
                  <a:srgbClr val="FFFF00"/>
                </a:solidFill>
                <a:hlinkClick r:id="rId10" tooltip="Khorasan Province"/>
              </a:rPr>
              <a:t>Khorasan</a:t>
            </a:r>
            <a:r>
              <a:rPr lang="en-US" altLang="en-US" sz="2400">
                <a:solidFill>
                  <a:srgbClr val="FFFF00"/>
                </a:solidFill>
              </a:rPr>
              <a:t>, </a:t>
            </a:r>
            <a:r>
              <a:rPr lang="en-US" altLang="en-US" sz="2400">
                <a:solidFill>
                  <a:srgbClr val="FFFF00"/>
                </a:solidFill>
                <a:hlinkClick r:id="rId11" tooltip="Semnan Province"/>
              </a:rPr>
              <a:t>Semnan</a:t>
            </a:r>
            <a:r>
              <a:rPr lang="en-US" altLang="en-US" sz="2400">
                <a:solidFill>
                  <a:srgbClr val="FFFF00"/>
                </a:solidFill>
              </a:rPr>
              <a:t>, </a:t>
            </a:r>
            <a:r>
              <a:rPr lang="en-US" altLang="en-US" sz="2400">
                <a:solidFill>
                  <a:srgbClr val="FFFF00"/>
                </a:solidFill>
                <a:hlinkClick r:id="rId12" tooltip="Tehran Province"/>
              </a:rPr>
              <a:t>Tehran</a:t>
            </a:r>
            <a:r>
              <a:rPr lang="en-US" altLang="en-US" sz="2400">
                <a:solidFill>
                  <a:srgbClr val="FFFF00"/>
                </a:solidFill>
              </a:rPr>
              <a:t>, </a:t>
            </a:r>
            <a:r>
              <a:rPr lang="en-US" altLang="en-US" sz="2400">
                <a:solidFill>
                  <a:srgbClr val="FFFF00"/>
                </a:solidFill>
                <a:hlinkClick r:id="rId13" tooltip="Isfahan Province"/>
              </a:rPr>
              <a:t>Isfahan</a:t>
            </a:r>
            <a:r>
              <a:rPr lang="en-US" altLang="en-US" sz="2400">
                <a:solidFill>
                  <a:srgbClr val="FFFF00"/>
                </a:solidFill>
              </a:rPr>
              <a:t> and </a:t>
            </a:r>
            <a:r>
              <a:rPr lang="en-US" altLang="en-US" sz="2400">
                <a:solidFill>
                  <a:srgbClr val="FFFF00"/>
                </a:solidFill>
                <a:hlinkClick r:id="rId14" tooltip="Yazd Province"/>
              </a:rPr>
              <a:t>Yazd</a:t>
            </a:r>
            <a:r>
              <a:rPr lang="en-US" altLang="en-US" sz="2400">
                <a:solidFill>
                  <a:srgbClr val="FFFF00"/>
                </a:solidFill>
              </a:rPr>
              <a:t>. It is named after the salt marshes (kavirs) located there.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5" descr="dasht-e-lut-5">
            <a:extLst>
              <a:ext uri="{FF2B5EF4-FFF2-40B4-BE49-F238E27FC236}">
                <a16:creationId xmlns:a16="http://schemas.microsoft.com/office/drawing/2014/main" id="{8333B30A-0524-CF8D-D961-DFE59ABBC1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Rectangle 4">
            <a:extLst>
              <a:ext uri="{FF2B5EF4-FFF2-40B4-BE49-F238E27FC236}">
                <a16:creationId xmlns:a16="http://schemas.microsoft.com/office/drawing/2014/main" id="{9229BCAF-20C9-1448-9C44-99191239D5E4}"/>
              </a:ext>
            </a:extLst>
          </p:cNvPr>
          <p:cNvSpPr>
            <a:spLocks noGrp="1" noChangeArrowheads="1"/>
          </p:cNvSpPr>
          <p:nvPr>
            <p:ph type="title"/>
          </p:nvPr>
        </p:nvSpPr>
        <p:spPr/>
        <p:txBody>
          <a:bodyPr/>
          <a:lstStyle/>
          <a:p>
            <a:pPr eaLnBrk="1" hangingPunct="1"/>
            <a:r>
              <a:rPr lang="en-US" altLang="en-US"/>
              <a:t>DASHT – E LUT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dasht-e-lut-5">
            <a:extLst>
              <a:ext uri="{FF2B5EF4-FFF2-40B4-BE49-F238E27FC236}">
                <a16:creationId xmlns:a16="http://schemas.microsoft.com/office/drawing/2014/main" id="{D75552C0-FEB7-3F79-D5B6-154318F500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Rectangle 3">
            <a:extLst>
              <a:ext uri="{FF2B5EF4-FFF2-40B4-BE49-F238E27FC236}">
                <a16:creationId xmlns:a16="http://schemas.microsoft.com/office/drawing/2014/main" id="{A7663730-D555-45C1-B169-E862A671EC2A}"/>
              </a:ext>
            </a:extLst>
          </p:cNvPr>
          <p:cNvSpPr>
            <a:spLocks noGrp="1" noChangeArrowheads="1"/>
          </p:cNvSpPr>
          <p:nvPr>
            <p:ph type="title"/>
          </p:nvPr>
        </p:nvSpPr>
        <p:spPr/>
        <p:txBody>
          <a:bodyPr/>
          <a:lstStyle/>
          <a:p>
            <a:pPr eaLnBrk="1" hangingPunct="1"/>
            <a:r>
              <a:rPr lang="en-US" altLang="en-US"/>
              <a:t>DASHT – E LUT </a:t>
            </a:r>
          </a:p>
        </p:txBody>
      </p:sp>
      <p:sp>
        <p:nvSpPr>
          <p:cNvPr id="33796" name="Rectangle 4">
            <a:extLst>
              <a:ext uri="{FF2B5EF4-FFF2-40B4-BE49-F238E27FC236}">
                <a16:creationId xmlns:a16="http://schemas.microsoft.com/office/drawing/2014/main" id="{128C3CDE-3A62-3FE1-3025-8302F70C52F6}"/>
              </a:ext>
            </a:extLst>
          </p:cNvPr>
          <p:cNvSpPr>
            <a:spLocks noGrp="1" noChangeArrowheads="1"/>
          </p:cNvSpPr>
          <p:nvPr>
            <p:ph type="body" idx="1"/>
          </p:nvPr>
        </p:nvSpPr>
        <p:spPr/>
        <p:txBody>
          <a:bodyPr/>
          <a:lstStyle/>
          <a:p>
            <a:pPr eaLnBrk="1" hangingPunct="1">
              <a:lnSpc>
                <a:spcPct val="90000"/>
              </a:lnSpc>
            </a:pPr>
            <a:r>
              <a:rPr lang="en-US" altLang="en-US" sz="2400" b="1">
                <a:solidFill>
                  <a:srgbClr val="FFFF00"/>
                </a:solidFill>
              </a:rPr>
              <a:t>Dasht-e Lut</a:t>
            </a:r>
            <a:r>
              <a:rPr lang="en-US" altLang="en-US" sz="2400">
                <a:solidFill>
                  <a:srgbClr val="FFFF00"/>
                </a:solidFill>
              </a:rPr>
              <a:t>, also spelled</a:t>
            </a:r>
            <a:r>
              <a:rPr lang="en-US" altLang="en-US" sz="2400" b="1">
                <a:solidFill>
                  <a:srgbClr val="FFFF00"/>
                </a:solidFill>
              </a:rPr>
              <a:t>Dasht-i-Lut</a:t>
            </a:r>
            <a:r>
              <a:rPr lang="en-US" altLang="en-US" sz="2400">
                <a:solidFill>
                  <a:srgbClr val="FFFF00"/>
                </a:solidFill>
              </a:rPr>
              <a:t>, is a large salt</a:t>
            </a:r>
            <a:r>
              <a:rPr lang="en-US" altLang="en-US" sz="2400">
                <a:solidFill>
                  <a:srgbClr val="FFFF00"/>
                </a:solidFill>
                <a:hlinkClick r:id="rId3" tooltip="Desert"/>
              </a:rPr>
              <a:t>desert</a:t>
            </a:r>
            <a:r>
              <a:rPr lang="en-US" altLang="en-US" sz="2400">
                <a:solidFill>
                  <a:srgbClr val="FFFF00"/>
                </a:solidFill>
              </a:rPr>
              <a:t> in southeastern</a:t>
            </a:r>
            <a:r>
              <a:rPr lang="en-US" altLang="en-US" sz="2400">
                <a:solidFill>
                  <a:srgbClr val="FFFF00"/>
                </a:solidFill>
                <a:hlinkClick r:id="rId4" tooltip="Iran"/>
              </a:rPr>
              <a:t>Iran</a:t>
            </a:r>
            <a:r>
              <a:rPr lang="en-US" altLang="en-US" sz="2400">
                <a:solidFill>
                  <a:srgbClr val="FFFF00"/>
                </a:solidFill>
              </a:rPr>
              <a:t> and is the</a:t>
            </a:r>
            <a:r>
              <a:rPr lang="en-US" altLang="en-US" sz="2400">
                <a:solidFill>
                  <a:srgbClr val="FFFF00"/>
                </a:solidFill>
                <a:hlinkClick r:id="rId5" tooltip="List of deserts by area"/>
              </a:rPr>
              <a:t>world's 25th largest desert</a:t>
            </a:r>
            <a:r>
              <a:rPr lang="en-US" altLang="en-US" sz="2400">
                <a:solidFill>
                  <a:srgbClr val="FFFF00"/>
                </a:solidFill>
              </a:rPr>
              <a:t>.</a:t>
            </a:r>
          </a:p>
          <a:p>
            <a:pPr eaLnBrk="1" hangingPunct="1">
              <a:lnSpc>
                <a:spcPct val="90000"/>
              </a:lnSpc>
            </a:pPr>
            <a:r>
              <a:rPr lang="en-US" altLang="en-US" sz="2400">
                <a:solidFill>
                  <a:srgbClr val="FFFF00"/>
                </a:solidFill>
              </a:rPr>
              <a:t>Iran is climatically part of the Afro-Asian belt of deserts that stretch from the </a:t>
            </a:r>
            <a:r>
              <a:rPr lang="en-US" altLang="en-US" sz="2400">
                <a:solidFill>
                  <a:srgbClr val="FFFF00"/>
                </a:solidFill>
                <a:hlinkClick r:id="rId6" tooltip="Cape Verde"/>
              </a:rPr>
              <a:t>Cape Verde</a:t>
            </a:r>
            <a:r>
              <a:rPr lang="en-US" altLang="en-US" sz="2400">
                <a:solidFill>
                  <a:srgbClr val="FFFF00"/>
                </a:solidFill>
              </a:rPr>
              <a:t> islands off </a:t>
            </a:r>
            <a:r>
              <a:rPr lang="en-US" altLang="en-US" sz="2400">
                <a:solidFill>
                  <a:srgbClr val="FFFF00"/>
                </a:solidFill>
                <a:hlinkClick r:id="rId7" tooltip="West Africa"/>
              </a:rPr>
              <a:t>West Africa</a:t>
            </a:r>
            <a:r>
              <a:rPr lang="en-US" altLang="en-US" sz="2400">
                <a:solidFill>
                  <a:srgbClr val="FFFF00"/>
                </a:solidFill>
              </a:rPr>
              <a:t>all the way to</a:t>
            </a:r>
            <a:r>
              <a:rPr lang="en-US" altLang="en-US" sz="2400">
                <a:solidFill>
                  <a:srgbClr val="FFFF00"/>
                </a:solidFill>
                <a:hlinkClick r:id="rId8" tooltip="Mongolia"/>
              </a:rPr>
              <a:t>Mongolia</a:t>
            </a:r>
            <a:r>
              <a:rPr lang="en-US" altLang="en-US" sz="2400">
                <a:solidFill>
                  <a:srgbClr val="FFFF00"/>
                </a:solidFill>
              </a:rPr>
              <a:t> near</a:t>
            </a:r>
            <a:r>
              <a:rPr lang="en-US" altLang="en-US" sz="2400">
                <a:solidFill>
                  <a:srgbClr val="FFFF00"/>
                </a:solidFill>
                <a:hlinkClick r:id="rId9" tooltip="Beijing"/>
              </a:rPr>
              <a:t>Beijing</a:t>
            </a:r>
            <a:r>
              <a:rPr lang="en-US" altLang="en-US" sz="2400">
                <a:solidFill>
                  <a:srgbClr val="FFFF00"/>
                </a:solidFill>
              </a:rPr>
              <a:t>, </a:t>
            </a:r>
            <a:r>
              <a:rPr lang="en-US" altLang="en-US" sz="2400">
                <a:solidFill>
                  <a:srgbClr val="FFFF00"/>
                </a:solidFill>
                <a:hlinkClick r:id="rId10" tooltip="China"/>
              </a:rPr>
              <a:t>China</a:t>
            </a:r>
            <a:r>
              <a:rPr lang="en-US" altLang="en-US" sz="2400">
                <a:solidFill>
                  <a:srgbClr val="FFFF00"/>
                </a:solidFill>
              </a:rPr>
              <a:t>. The patchy, elongated, light-colored feature in the foreground (parallel to the mountain range) is the northernmost of the Dasht dry lakes that stretch southward 300 kilometers (186 miles). In near-tropical deserts, elevated areas capture most precipitation. As a result, the Dasht-e Lut is generally considered to be an </a:t>
            </a:r>
            <a:r>
              <a:rPr lang="en-US" altLang="en-US" sz="2400">
                <a:solidFill>
                  <a:srgbClr val="FFFF00"/>
                </a:solidFill>
                <a:hlinkClick r:id="rId11" tooltip="Abiotic"/>
              </a:rPr>
              <a:t>abiotic</a:t>
            </a:r>
            <a:r>
              <a:rPr lang="en-US" altLang="en-US" sz="2400">
                <a:solidFill>
                  <a:srgbClr val="FFFF00"/>
                </a:solidFill>
              </a:rPr>
              <a:t> zone.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5" descr="ANd9GcSbfnUlJ4WaUMSCNuBrroROMVV35Dm5ctKV0f4URp9EkdMQ56EQUw&amp;t=1">
            <a:extLst>
              <a:ext uri="{FF2B5EF4-FFF2-40B4-BE49-F238E27FC236}">
                <a16:creationId xmlns:a16="http://schemas.microsoft.com/office/drawing/2014/main" id="{957D92C6-D01B-2BD7-4396-61CE0E5593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Rectangle 3">
            <a:extLst>
              <a:ext uri="{FF2B5EF4-FFF2-40B4-BE49-F238E27FC236}">
                <a16:creationId xmlns:a16="http://schemas.microsoft.com/office/drawing/2014/main" id="{102E4742-2F49-F06F-23E8-BB5BD39040E4}"/>
              </a:ext>
            </a:extLst>
          </p:cNvPr>
          <p:cNvSpPr>
            <a:spLocks noGrp="1" noChangeArrowheads="1"/>
          </p:cNvSpPr>
          <p:nvPr>
            <p:ph type="title"/>
          </p:nvPr>
        </p:nvSpPr>
        <p:spPr/>
        <p:txBody>
          <a:bodyPr/>
          <a:lstStyle/>
          <a:p>
            <a:pPr eaLnBrk="1" hangingPunct="1"/>
            <a:r>
              <a:rPr lang="en-US" altLang="en-US"/>
              <a:t>KARAKUM</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5" descr="ANd9GcSbfnUlJ4WaUMSCNuBrroROMVV35Dm5ctKV0f4URp9EkdMQ56EQUw&amp;t=1">
            <a:extLst>
              <a:ext uri="{FF2B5EF4-FFF2-40B4-BE49-F238E27FC236}">
                <a16:creationId xmlns:a16="http://schemas.microsoft.com/office/drawing/2014/main" id="{1803F8C4-89C4-0389-26C0-DF8F7AD458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Rectangle 3">
            <a:extLst>
              <a:ext uri="{FF2B5EF4-FFF2-40B4-BE49-F238E27FC236}">
                <a16:creationId xmlns:a16="http://schemas.microsoft.com/office/drawing/2014/main" id="{6636794B-3285-1CF0-B017-B32C8B1A5BC7}"/>
              </a:ext>
            </a:extLst>
          </p:cNvPr>
          <p:cNvSpPr>
            <a:spLocks noGrp="1" noChangeArrowheads="1"/>
          </p:cNvSpPr>
          <p:nvPr>
            <p:ph type="title"/>
          </p:nvPr>
        </p:nvSpPr>
        <p:spPr/>
        <p:txBody>
          <a:bodyPr/>
          <a:lstStyle/>
          <a:p>
            <a:pPr eaLnBrk="1" hangingPunct="1"/>
            <a:r>
              <a:rPr lang="en-US" altLang="en-US"/>
              <a:t>KARAKUM</a:t>
            </a:r>
          </a:p>
        </p:txBody>
      </p:sp>
      <p:sp>
        <p:nvSpPr>
          <p:cNvPr id="35844" name="Rectangle 4">
            <a:extLst>
              <a:ext uri="{FF2B5EF4-FFF2-40B4-BE49-F238E27FC236}">
                <a16:creationId xmlns:a16="http://schemas.microsoft.com/office/drawing/2014/main" id="{5B9DE366-F3AE-953E-92BF-08F72C660222}"/>
              </a:ext>
            </a:extLst>
          </p:cNvPr>
          <p:cNvSpPr>
            <a:spLocks noGrp="1" noChangeArrowheads="1"/>
          </p:cNvSpPr>
          <p:nvPr>
            <p:ph type="body" idx="1"/>
          </p:nvPr>
        </p:nvSpPr>
        <p:spPr/>
        <p:txBody>
          <a:bodyPr/>
          <a:lstStyle/>
          <a:p>
            <a:pPr eaLnBrk="1" hangingPunct="1"/>
            <a:r>
              <a:rPr lang="en-US" altLang="en-US">
                <a:solidFill>
                  <a:srgbClr val="FFFF00"/>
                </a:solidFill>
              </a:rPr>
              <a:t>The</a:t>
            </a:r>
            <a:r>
              <a:rPr lang="en-US" altLang="en-US" b="1">
                <a:solidFill>
                  <a:srgbClr val="FFFF00"/>
                </a:solidFill>
              </a:rPr>
              <a:t>Karakum Desert</a:t>
            </a:r>
            <a:r>
              <a:rPr lang="en-US" altLang="en-US">
                <a:solidFill>
                  <a:srgbClr val="FFFF00"/>
                </a:solidFill>
              </a:rPr>
              <a:t>, also spelled</a:t>
            </a:r>
            <a:r>
              <a:rPr lang="en-US" altLang="en-US" i="1">
                <a:solidFill>
                  <a:srgbClr val="FFFF00"/>
                </a:solidFill>
              </a:rPr>
              <a:t>Kara-Kum</a:t>
            </a:r>
            <a:r>
              <a:rPr lang="en-US" altLang="en-US">
                <a:solidFill>
                  <a:srgbClr val="FFFF00"/>
                </a:solidFill>
              </a:rPr>
              <a:t>and </a:t>
            </a:r>
            <a:r>
              <a:rPr lang="en-US" altLang="en-US" i="1">
                <a:solidFill>
                  <a:srgbClr val="FFFF00"/>
                </a:solidFill>
              </a:rPr>
              <a:t>Gara Gum</a:t>
            </a:r>
            <a:r>
              <a:rPr lang="en-US" altLang="en-US">
                <a:solidFill>
                  <a:srgbClr val="FFFF00"/>
                </a:solidFill>
              </a:rPr>
              <a:t>(“Black Sand”) (</a:t>
            </a:r>
            <a:r>
              <a:rPr lang="en-US" altLang="en-US">
                <a:solidFill>
                  <a:srgbClr val="FFFF00"/>
                </a:solidFill>
                <a:hlinkClick r:id="rId3" tooltip="Turkmen language"/>
              </a:rPr>
              <a:t>Turkmen</a:t>
            </a:r>
            <a:r>
              <a:rPr lang="en-US" altLang="en-US">
                <a:solidFill>
                  <a:srgbClr val="FFFF00"/>
                </a:solidFill>
              </a:rPr>
              <a:t>:</a:t>
            </a:r>
            <a:r>
              <a:rPr lang="en-US" altLang="en-US" i="1">
                <a:solidFill>
                  <a:srgbClr val="FFFF00"/>
                </a:solidFill>
              </a:rPr>
              <a:t>Garagum</a:t>
            </a:r>
            <a:r>
              <a:rPr lang="en-US" altLang="en-US">
                <a:solidFill>
                  <a:srgbClr val="FFFF00"/>
                </a:solidFill>
              </a:rPr>
              <a:t>,</a:t>
            </a:r>
            <a:r>
              <a:rPr lang="en-US" altLang="en-US">
                <a:solidFill>
                  <a:srgbClr val="FFFF00"/>
                </a:solidFill>
                <a:hlinkClick r:id="rId4" tooltip="Russian language"/>
              </a:rPr>
              <a:t>Russian</a:t>
            </a:r>
            <a:r>
              <a:rPr lang="en-US" altLang="en-US">
                <a:solidFill>
                  <a:srgbClr val="FFFF00"/>
                </a:solidFill>
              </a:rPr>
              <a:t>: </a:t>
            </a:r>
            <a:r>
              <a:rPr lang="en-US" altLang="en-US" i="1">
                <a:solidFill>
                  <a:srgbClr val="FFFF00"/>
                </a:solidFill>
              </a:rPr>
              <a:t>Каракумы</a:t>
            </a:r>
            <a:r>
              <a:rPr lang="en-US" altLang="en-US">
                <a:solidFill>
                  <a:srgbClr val="FFFF00"/>
                </a:solidFill>
              </a:rPr>
              <a:t>) is a </a:t>
            </a:r>
            <a:r>
              <a:rPr lang="en-US" altLang="en-US">
                <a:solidFill>
                  <a:srgbClr val="FFFF00"/>
                </a:solidFill>
                <a:hlinkClick r:id="rId5" tooltip="Desert"/>
              </a:rPr>
              <a:t>desert</a:t>
            </a:r>
            <a:r>
              <a:rPr lang="en-US" altLang="en-US">
                <a:solidFill>
                  <a:srgbClr val="FFFF00"/>
                </a:solidFill>
              </a:rPr>
              <a:t> in </a:t>
            </a:r>
            <a:r>
              <a:rPr lang="en-US" altLang="en-US">
                <a:solidFill>
                  <a:srgbClr val="FFFF00"/>
                </a:solidFill>
                <a:hlinkClick r:id="rId6" tooltip="Central Asia"/>
              </a:rPr>
              <a:t>Central Asia</a:t>
            </a:r>
            <a:r>
              <a:rPr lang="en-US" altLang="en-US">
                <a:solidFill>
                  <a:srgbClr val="FFFF00"/>
                </a:solidFill>
              </a:rPr>
              <a:t>. It occupies about 70 percent, or 350,000 km², of the area of </a:t>
            </a:r>
            <a:r>
              <a:rPr lang="en-US" altLang="en-US">
                <a:solidFill>
                  <a:srgbClr val="FFFF00"/>
                </a:solidFill>
                <a:hlinkClick r:id="rId7" tooltip="Turkmenistan"/>
              </a:rPr>
              <a:t>Turkmenistan</a:t>
            </a:r>
            <a:r>
              <a:rPr lang="en-US" altLang="en-US">
                <a:solidFill>
                  <a:srgbClr val="FFFF00"/>
                </a:solidFill>
              </a:rPr>
              <a:t>.</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gobi">
            <a:extLst>
              <a:ext uri="{FF2B5EF4-FFF2-40B4-BE49-F238E27FC236}">
                <a16:creationId xmlns:a16="http://schemas.microsoft.com/office/drawing/2014/main" id="{E0F47E27-0844-0F66-B3EC-0FC62876FC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Rectangle 3">
            <a:extLst>
              <a:ext uri="{FF2B5EF4-FFF2-40B4-BE49-F238E27FC236}">
                <a16:creationId xmlns:a16="http://schemas.microsoft.com/office/drawing/2014/main" id="{DA876481-2EE1-FF0B-F1E9-342475601B0D}"/>
              </a:ext>
            </a:extLst>
          </p:cNvPr>
          <p:cNvSpPr>
            <a:spLocks noGrp="1" noChangeArrowheads="1"/>
          </p:cNvSpPr>
          <p:nvPr>
            <p:ph type="title"/>
          </p:nvPr>
        </p:nvSpPr>
        <p:spPr/>
        <p:txBody>
          <a:bodyPr/>
          <a:lstStyle/>
          <a:p>
            <a:pPr eaLnBrk="1" hangingPunct="1"/>
            <a:r>
              <a:rPr lang="en-US" altLang="en-US"/>
              <a:t>GOBI</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gobi">
            <a:extLst>
              <a:ext uri="{FF2B5EF4-FFF2-40B4-BE49-F238E27FC236}">
                <a16:creationId xmlns:a16="http://schemas.microsoft.com/office/drawing/2014/main" id="{433289FE-C3C8-ADB4-57D3-06E237CD41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Rectangle 3">
            <a:extLst>
              <a:ext uri="{FF2B5EF4-FFF2-40B4-BE49-F238E27FC236}">
                <a16:creationId xmlns:a16="http://schemas.microsoft.com/office/drawing/2014/main" id="{06741238-522F-FC8B-9FE9-EAE2B37AA2AC}"/>
              </a:ext>
            </a:extLst>
          </p:cNvPr>
          <p:cNvSpPr>
            <a:spLocks noGrp="1" noChangeArrowheads="1"/>
          </p:cNvSpPr>
          <p:nvPr>
            <p:ph type="title"/>
          </p:nvPr>
        </p:nvSpPr>
        <p:spPr/>
        <p:txBody>
          <a:bodyPr/>
          <a:lstStyle/>
          <a:p>
            <a:pPr eaLnBrk="1" hangingPunct="1"/>
            <a:r>
              <a:rPr lang="en-US" altLang="en-US"/>
              <a:t>GOBI</a:t>
            </a:r>
          </a:p>
        </p:txBody>
      </p:sp>
      <p:sp>
        <p:nvSpPr>
          <p:cNvPr id="37892" name="Rectangle 4">
            <a:extLst>
              <a:ext uri="{FF2B5EF4-FFF2-40B4-BE49-F238E27FC236}">
                <a16:creationId xmlns:a16="http://schemas.microsoft.com/office/drawing/2014/main" id="{C41FAE10-B9AB-E7B6-4086-0EAA7D2B3262}"/>
              </a:ext>
            </a:extLst>
          </p:cNvPr>
          <p:cNvSpPr>
            <a:spLocks noGrp="1" noChangeArrowheads="1"/>
          </p:cNvSpPr>
          <p:nvPr>
            <p:ph type="body" idx="1"/>
          </p:nvPr>
        </p:nvSpPr>
        <p:spPr/>
        <p:txBody>
          <a:bodyPr/>
          <a:lstStyle/>
          <a:p>
            <a:pPr eaLnBrk="1" hangingPunct="1">
              <a:lnSpc>
                <a:spcPct val="90000"/>
              </a:lnSpc>
            </a:pPr>
            <a:r>
              <a:rPr lang="en-US" altLang="en-US" sz="2800" b="1">
                <a:solidFill>
                  <a:srgbClr val="FFFF00"/>
                </a:solidFill>
              </a:rPr>
              <a:t>Gobi</a:t>
            </a:r>
            <a:r>
              <a:rPr lang="en-US" altLang="en-US" sz="2800">
                <a:solidFill>
                  <a:srgbClr val="FFFF00"/>
                </a:solidFill>
              </a:rPr>
              <a:t> </a:t>
            </a:r>
            <a:r>
              <a:rPr lang="en-US" altLang="en-US" sz="2800">
                <a:solidFill>
                  <a:srgbClr val="FFFF00"/>
                </a:solidFill>
                <a:ea typeface="新細明體" charset="-120"/>
              </a:rPr>
              <a:t>is a large </a:t>
            </a:r>
            <a:r>
              <a:rPr lang="en-US" altLang="en-US" sz="2800">
                <a:solidFill>
                  <a:srgbClr val="FFFF00"/>
                </a:solidFill>
                <a:ea typeface="新細明體" charset="-120"/>
                <a:hlinkClick r:id="rId3" tooltip="Desert"/>
              </a:rPr>
              <a:t>desert</a:t>
            </a:r>
            <a:r>
              <a:rPr lang="en-US" altLang="en-US" sz="2800">
                <a:solidFill>
                  <a:srgbClr val="FFFF00"/>
                </a:solidFill>
                <a:ea typeface="新細明體" charset="-120"/>
              </a:rPr>
              <a:t> region in </a:t>
            </a:r>
            <a:r>
              <a:rPr lang="en-US" altLang="en-US" sz="2800">
                <a:solidFill>
                  <a:srgbClr val="FFFF00"/>
                </a:solidFill>
                <a:ea typeface="新細明體" charset="-120"/>
                <a:hlinkClick r:id="rId4" tooltip="Asia"/>
              </a:rPr>
              <a:t>Asia</a:t>
            </a:r>
            <a:r>
              <a:rPr lang="en-US" altLang="en-US" sz="2800">
                <a:solidFill>
                  <a:srgbClr val="FFFF00"/>
                </a:solidFill>
                <a:ea typeface="新細明體" charset="-120"/>
              </a:rPr>
              <a:t>. It covers parts of </a:t>
            </a:r>
            <a:r>
              <a:rPr lang="en-US" altLang="en-US" sz="2800">
                <a:solidFill>
                  <a:srgbClr val="FFFF00"/>
                </a:solidFill>
                <a:ea typeface="新細明體" charset="-120"/>
                <a:hlinkClick r:id="rId5" tooltip="North China"/>
              </a:rPr>
              <a:t>northern</a:t>
            </a:r>
            <a:r>
              <a:rPr lang="en-US" altLang="en-US" sz="2800">
                <a:solidFill>
                  <a:srgbClr val="FFFF00"/>
                </a:solidFill>
                <a:ea typeface="新細明體" charset="-120"/>
              </a:rPr>
              <a:t> and </a:t>
            </a:r>
            <a:r>
              <a:rPr lang="en-US" altLang="en-US" sz="2800">
                <a:solidFill>
                  <a:srgbClr val="FFFF00"/>
                </a:solidFill>
                <a:ea typeface="新細明體" charset="-120"/>
                <a:hlinkClick r:id="rId6" tooltip="Northwestern China"/>
              </a:rPr>
              <a:t>northwestern China</a:t>
            </a:r>
            <a:r>
              <a:rPr lang="en-US" altLang="en-US" sz="2800">
                <a:solidFill>
                  <a:srgbClr val="FFFF00"/>
                </a:solidFill>
                <a:ea typeface="新細明體" charset="-120"/>
              </a:rPr>
              <a:t>, and of southern </a:t>
            </a:r>
            <a:r>
              <a:rPr lang="en-US" altLang="en-US" sz="2800">
                <a:solidFill>
                  <a:srgbClr val="FFFF00"/>
                </a:solidFill>
                <a:ea typeface="新細明體" charset="-120"/>
                <a:hlinkClick r:id="rId7" tooltip="Mongolia"/>
              </a:rPr>
              <a:t>Mongolia</a:t>
            </a:r>
            <a:r>
              <a:rPr lang="en-US" altLang="en-US" sz="2800">
                <a:solidFill>
                  <a:srgbClr val="FFFF00"/>
                </a:solidFill>
                <a:ea typeface="新細明體" charset="-120"/>
              </a:rPr>
              <a:t>. The desert basins of the Gobi are bounded by the </a:t>
            </a:r>
            <a:r>
              <a:rPr lang="en-US" altLang="en-US" sz="2800">
                <a:solidFill>
                  <a:srgbClr val="FFFF00"/>
                </a:solidFill>
                <a:ea typeface="新細明體" charset="-120"/>
                <a:hlinkClick r:id="rId8" tooltip="Altai Mountains"/>
              </a:rPr>
              <a:t>Altai Mountains</a:t>
            </a:r>
            <a:r>
              <a:rPr lang="en-US" altLang="en-US" sz="2800">
                <a:solidFill>
                  <a:srgbClr val="FFFF00"/>
                </a:solidFill>
                <a:ea typeface="新細明體" charset="-120"/>
              </a:rPr>
              <a:t> and the grasslands and </a:t>
            </a:r>
            <a:r>
              <a:rPr lang="en-US" altLang="en-US" sz="2800">
                <a:solidFill>
                  <a:srgbClr val="FFFF00"/>
                </a:solidFill>
                <a:ea typeface="新細明體" charset="-120"/>
                <a:hlinkClick r:id="rId9" tooltip="Steppe"/>
              </a:rPr>
              <a:t>steppes</a:t>
            </a:r>
            <a:r>
              <a:rPr lang="en-US" altLang="en-US" sz="2800">
                <a:solidFill>
                  <a:srgbClr val="FFFF00"/>
                </a:solidFill>
                <a:ea typeface="新細明體" charset="-120"/>
              </a:rPr>
              <a:t> of Mongolia on the north, by the </a:t>
            </a:r>
            <a:r>
              <a:rPr lang="en-US" altLang="en-US" sz="2800">
                <a:solidFill>
                  <a:srgbClr val="FFFF00"/>
                </a:solidFill>
                <a:ea typeface="新細明體" charset="-120"/>
                <a:hlinkClick r:id="rId10" tooltip="Hexi Corridor"/>
              </a:rPr>
              <a:t>Hexi Corridor</a:t>
            </a:r>
            <a:r>
              <a:rPr lang="en-US" altLang="en-US" sz="2800">
                <a:solidFill>
                  <a:srgbClr val="FFFF00"/>
                </a:solidFill>
                <a:ea typeface="新細明體" charset="-120"/>
              </a:rPr>
              <a:t> and </a:t>
            </a:r>
            <a:r>
              <a:rPr lang="en-US" altLang="en-US" sz="2800">
                <a:solidFill>
                  <a:srgbClr val="FFFF00"/>
                </a:solidFill>
                <a:ea typeface="新細明體" charset="-120"/>
                <a:hlinkClick r:id="rId11" tooltip="Tibetan Plateau"/>
              </a:rPr>
              <a:t>Tibetan Plateau</a:t>
            </a:r>
            <a:r>
              <a:rPr lang="en-US" altLang="en-US" sz="2800">
                <a:solidFill>
                  <a:srgbClr val="FFFF00"/>
                </a:solidFill>
                <a:ea typeface="新細明體" charset="-120"/>
              </a:rPr>
              <a:t> to the southwest, and by the </a:t>
            </a:r>
            <a:r>
              <a:rPr lang="en-US" altLang="en-US" sz="2800">
                <a:solidFill>
                  <a:srgbClr val="FFFF00"/>
                </a:solidFill>
                <a:ea typeface="新細明體" charset="-120"/>
                <a:hlinkClick r:id="rId12" tooltip="North China Plain"/>
              </a:rPr>
              <a:t>North China Plain</a:t>
            </a:r>
            <a:r>
              <a:rPr lang="en-US" altLang="en-US" sz="2800">
                <a:solidFill>
                  <a:srgbClr val="FFFF00"/>
                </a:solidFill>
                <a:ea typeface="新細明體" charset="-120"/>
              </a:rPr>
              <a:t> to the southeast. The Gobi is most notable in history as part of the great </a:t>
            </a:r>
            <a:r>
              <a:rPr lang="en-US" altLang="en-US" sz="2800">
                <a:solidFill>
                  <a:srgbClr val="FFFF00"/>
                </a:solidFill>
                <a:ea typeface="新細明體" charset="-120"/>
                <a:hlinkClick r:id="rId13" tooltip="Mongol Empire"/>
              </a:rPr>
              <a:t>Mongol Empire</a:t>
            </a:r>
            <a:r>
              <a:rPr lang="en-US" altLang="en-US" sz="2800">
                <a:solidFill>
                  <a:srgbClr val="FFFF00"/>
                </a:solidFill>
                <a:ea typeface="新細明體" charset="-120"/>
              </a:rPr>
              <a:t>, and as the location of several important cities along the </a:t>
            </a:r>
            <a:r>
              <a:rPr lang="en-US" altLang="en-US" sz="2800">
                <a:solidFill>
                  <a:srgbClr val="FFFF00"/>
                </a:solidFill>
                <a:ea typeface="新細明體" charset="-120"/>
                <a:hlinkClick r:id="rId14" tooltip="Silk Road"/>
              </a:rPr>
              <a:t>Silk Road</a:t>
            </a:r>
            <a:r>
              <a:rPr lang="en-US" altLang="en-US" sz="2800">
                <a:solidFill>
                  <a:srgbClr val="FFFF00"/>
                </a:solidFill>
                <a:ea typeface="新細明體" charset="-120"/>
              </a:rPr>
              <a:t>. </a:t>
            </a:r>
            <a:endParaRPr lang="en-US" altLang="en-US" sz="2800">
              <a:solidFill>
                <a:srgbClr val="FFFF00"/>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rub_al-khali01">
            <a:extLst>
              <a:ext uri="{FF2B5EF4-FFF2-40B4-BE49-F238E27FC236}">
                <a16:creationId xmlns:a16="http://schemas.microsoft.com/office/drawing/2014/main" id="{01FC4CA2-DF2A-9F47-BD06-7A405E3CDA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Rectangle 3">
            <a:extLst>
              <a:ext uri="{FF2B5EF4-FFF2-40B4-BE49-F238E27FC236}">
                <a16:creationId xmlns:a16="http://schemas.microsoft.com/office/drawing/2014/main" id="{A6B7D7A2-929A-3722-FFBD-983F2C3A7AAD}"/>
              </a:ext>
            </a:extLst>
          </p:cNvPr>
          <p:cNvSpPr>
            <a:spLocks noGrp="1" noChangeArrowheads="1"/>
          </p:cNvSpPr>
          <p:nvPr>
            <p:ph type="title"/>
          </p:nvPr>
        </p:nvSpPr>
        <p:spPr/>
        <p:txBody>
          <a:bodyPr/>
          <a:lstStyle/>
          <a:p>
            <a:pPr eaLnBrk="1" hangingPunct="1"/>
            <a:r>
              <a:rPr lang="en-US" altLang="en-US"/>
              <a:t>RUB – AL KHALI</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rub_al-khali01">
            <a:extLst>
              <a:ext uri="{FF2B5EF4-FFF2-40B4-BE49-F238E27FC236}">
                <a16:creationId xmlns:a16="http://schemas.microsoft.com/office/drawing/2014/main" id="{CC48F5F1-C6B9-A0EE-ADBB-244758D40F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Rectangle 3">
            <a:extLst>
              <a:ext uri="{FF2B5EF4-FFF2-40B4-BE49-F238E27FC236}">
                <a16:creationId xmlns:a16="http://schemas.microsoft.com/office/drawing/2014/main" id="{E93D963C-3C7D-7359-8012-A89060112749}"/>
              </a:ext>
            </a:extLst>
          </p:cNvPr>
          <p:cNvSpPr>
            <a:spLocks noGrp="1" noChangeArrowheads="1"/>
          </p:cNvSpPr>
          <p:nvPr>
            <p:ph type="title"/>
          </p:nvPr>
        </p:nvSpPr>
        <p:spPr/>
        <p:txBody>
          <a:bodyPr/>
          <a:lstStyle/>
          <a:p>
            <a:pPr eaLnBrk="1" hangingPunct="1"/>
            <a:r>
              <a:rPr lang="en-US" altLang="en-US"/>
              <a:t>RUB – AL KHALI</a:t>
            </a:r>
          </a:p>
        </p:txBody>
      </p:sp>
      <p:sp>
        <p:nvSpPr>
          <p:cNvPr id="39940" name="Rectangle 4">
            <a:extLst>
              <a:ext uri="{FF2B5EF4-FFF2-40B4-BE49-F238E27FC236}">
                <a16:creationId xmlns:a16="http://schemas.microsoft.com/office/drawing/2014/main" id="{F4DE7274-C391-36CB-A4BA-6B67F2159928}"/>
              </a:ext>
            </a:extLst>
          </p:cNvPr>
          <p:cNvSpPr>
            <a:spLocks noGrp="1" noChangeArrowheads="1"/>
          </p:cNvSpPr>
          <p:nvPr>
            <p:ph type="body" idx="1"/>
          </p:nvPr>
        </p:nvSpPr>
        <p:spPr/>
        <p:txBody>
          <a:bodyPr/>
          <a:lstStyle/>
          <a:p>
            <a:pPr eaLnBrk="1" hangingPunct="1"/>
            <a:r>
              <a:rPr lang="en-US" altLang="en-US">
                <a:solidFill>
                  <a:srgbClr val="FFFF00"/>
                </a:solidFill>
              </a:rPr>
              <a:t>is one of the largest sand </a:t>
            </a:r>
            <a:r>
              <a:rPr lang="en-US" altLang="en-US">
                <a:solidFill>
                  <a:srgbClr val="FFFF00"/>
                </a:solidFill>
                <a:hlinkClick r:id="rId3" tooltip="Deserts"/>
              </a:rPr>
              <a:t>deserts</a:t>
            </a:r>
            <a:r>
              <a:rPr lang="en-US" altLang="en-US">
                <a:solidFill>
                  <a:srgbClr val="FFFF00"/>
                </a:solidFill>
              </a:rPr>
              <a:t> in the world,</a:t>
            </a:r>
            <a:r>
              <a:rPr lang="en-US" altLang="en-US">
                <a:solidFill>
                  <a:srgbClr val="FFFF00"/>
                </a:solidFill>
                <a:hlinkClick r:id="rId4"/>
              </a:rPr>
              <a:t>[1]</a:t>
            </a:r>
            <a:r>
              <a:rPr lang="en-US" altLang="en-US">
                <a:solidFill>
                  <a:srgbClr val="FFFF00"/>
                </a:solidFill>
              </a:rPr>
              <a:t> encompassing most of the southern third of the </a:t>
            </a:r>
            <a:r>
              <a:rPr lang="en-US" altLang="en-US">
                <a:solidFill>
                  <a:srgbClr val="FFFF00"/>
                </a:solidFill>
                <a:hlinkClick r:id="rId5" tooltip="Arabian Peninsula"/>
              </a:rPr>
              <a:t>Arabian Peninsula</a:t>
            </a:r>
            <a:r>
              <a:rPr lang="en-US" altLang="en-US">
                <a:solidFill>
                  <a:srgbClr val="FFFF00"/>
                </a:solidFill>
              </a:rPr>
              <a:t>, including southern </a:t>
            </a:r>
            <a:r>
              <a:rPr lang="en-US" altLang="en-US">
                <a:solidFill>
                  <a:srgbClr val="FFFF00"/>
                </a:solidFill>
                <a:hlinkClick r:id="rId6" tooltip="Saudi Arabia"/>
              </a:rPr>
              <a:t>Saudi Arabia</a:t>
            </a:r>
            <a:r>
              <a:rPr lang="en-US" altLang="en-US">
                <a:solidFill>
                  <a:srgbClr val="FFFF00"/>
                </a:solidFill>
              </a:rPr>
              <a:t>, and areas of </a:t>
            </a:r>
            <a:r>
              <a:rPr lang="en-US" altLang="en-US">
                <a:solidFill>
                  <a:srgbClr val="FFFF00"/>
                </a:solidFill>
                <a:hlinkClick r:id="rId7" tooltip="Oman"/>
              </a:rPr>
              <a:t>Oman</a:t>
            </a:r>
            <a:r>
              <a:rPr lang="en-US" altLang="en-US">
                <a:solidFill>
                  <a:srgbClr val="FFFF00"/>
                </a:solidFill>
              </a:rPr>
              <a:t>, the </a:t>
            </a:r>
            <a:r>
              <a:rPr lang="en-US" altLang="en-US">
                <a:solidFill>
                  <a:srgbClr val="FFFF00"/>
                </a:solidFill>
                <a:hlinkClick r:id="rId8" tooltip="United Arab Emirates"/>
              </a:rPr>
              <a:t>United Arab Emirates</a:t>
            </a:r>
            <a:r>
              <a:rPr lang="en-US" altLang="en-US">
                <a:solidFill>
                  <a:srgbClr val="FFFF00"/>
                </a:solidFill>
              </a:rPr>
              <a:t> and </a:t>
            </a:r>
            <a:r>
              <a:rPr lang="en-US" altLang="en-US">
                <a:solidFill>
                  <a:srgbClr val="FFFF00"/>
                </a:solidFill>
                <a:hlinkClick r:id="rId9" tooltip="Yemen"/>
              </a:rPr>
              <a:t>Yemen</a:t>
            </a:r>
            <a:r>
              <a:rPr lang="en-US" altLang="en-US">
                <a:solidFill>
                  <a:srgbClr val="FFFF00"/>
                </a:solidFill>
              </a:rPr>
              <a:t>. The desert covers some 650,000 square kilometres (250,000 sq mi) (the area between </a:t>
            </a:r>
            <a:r>
              <a:rPr lang="en-US" altLang="en-US">
                <a:solidFill>
                  <a:srgbClr val="FFFF00"/>
                </a:solidFill>
                <a:hlinkClick r:id="rId10" tooltip="Longitude"/>
              </a:rPr>
              <a:t>long.</a:t>
            </a:r>
            <a:r>
              <a:rPr lang="en-US" altLang="en-US">
                <a:solidFill>
                  <a:srgbClr val="FFFF00"/>
                </a:solidFill>
              </a:rPr>
              <a:t> 44°30′ −56°30′E., and</a:t>
            </a:r>
            <a:r>
              <a:rPr lang="en-US" altLang="en-US">
                <a:solidFill>
                  <a:srgbClr val="FFFF00"/>
                </a:solidFill>
                <a:hlinkClick r:id="rId11" tooltip="Latitude"/>
              </a:rPr>
              <a:t>lat.</a:t>
            </a:r>
            <a:r>
              <a:rPr lang="en-US" altLang="en-US">
                <a:solidFill>
                  <a:srgbClr val="FFFF00"/>
                </a:solidFill>
              </a:rPr>
              <a:t> 16°30′ −23°00′N)</a:t>
            </a:r>
            <a:r>
              <a:rPr lang="en-US" altLang="en-US">
                <a:solidFill>
                  <a:srgbClr val="FFFF00"/>
                </a:solidFill>
                <a:hlinkClick r:id="rId12"/>
              </a:rPr>
              <a:t>[2]</a:t>
            </a:r>
            <a:r>
              <a:rPr lang="en-US" altLang="en-US">
                <a:solidFill>
                  <a:srgbClr val="FFFF00"/>
                </a:solidFill>
              </a:rPr>
              <a:t>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Thar-Sindh-19">
            <a:extLst>
              <a:ext uri="{FF2B5EF4-FFF2-40B4-BE49-F238E27FC236}">
                <a16:creationId xmlns:a16="http://schemas.microsoft.com/office/drawing/2014/main" id="{1DE63731-5C19-A66F-92F0-BE38BC7609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Rectangle 3">
            <a:extLst>
              <a:ext uri="{FF2B5EF4-FFF2-40B4-BE49-F238E27FC236}">
                <a16:creationId xmlns:a16="http://schemas.microsoft.com/office/drawing/2014/main" id="{48823379-549E-84D8-688D-3BA9DB13DB1B}"/>
              </a:ext>
            </a:extLst>
          </p:cNvPr>
          <p:cNvSpPr>
            <a:spLocks noGrp="1" noChangeArrowheads="1"/>
          </p:cNvSpPr>
          <p:nvPr>
            <p:ph type="title"/>
          </p:nvPr>
        </p:nvSpPr>
        <p:spPr/>
        <p:txBody>
          <a:bodyPr/>
          <a:lstStyle/>
          <a:p>
            <a:pPr eaLnBrk="1" hangingPunct="1"/>
            <a:r>
              <a:rPr lang="en-US" altLang="en-US"/>
              <a:t>THAR - SINDH</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ganges2">
            <a:extLst>
              <a:ext uri="{FF2B5EF4-FFF2-40B4-BE49-F238E27FC236}">
                <a16:creationId xmlns:a16="http://schemas.microsoft.com/office/drawing/2014/main" id="{C5BEEF33-81B2-4101-BD87-6B3E261642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8" y="0"/>
            <a:ext cx="9172576"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3">
            <a:extLst>
              <a:ext uri="{FF2B5EF4-FFF2-40B4-BE49-F238E27FC236}">
                <a16:creationId xmlns:a16="http://schemas.microsoft.com/office/drawing/2014/main" id="{A0D02AA0-53EE-0712-E6A8-CD12638BA47E}"/>
              </a:ext>
            </a:extLst>
          </p:cNvPr>
          <p:cNvSpPr>
            <a:spLocks noGrp="1" noChangeArrowheads="1"/>
          </p:cNvSpPr>
          <p:nvPr>
            <p:ph type="title"/>
          </p:nvPr>
        </p:nvSpPr>
        <p:spPr/>
        <p:txBody>
          <a:bodyPr/>
          <a:lstStyle/>
          <a:p>
            <a:pPr eaLnBrk="1" hangingPunct="1"/>
            <a:r>
              <a:rPr lang="en-US" altLang="en-US"/>
              <a:t>GANGES RIVER</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Thar-Sindh-19">
            <a:extLst>
              <a:ext uri="{FF2B5EF4-FFF2-40B4-BE49-F238E27FC236}">
                <a16:creationId xmlns:a16="http://schemas.microsoft.com/office/drawing/2014/main" id="{02985F1A-FE95-71A9-7846-AC27F66C0F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Rectangle 3">
            <a:extLst>
              <a:ext uri="{FF2B5EF4-FFF2-40B4-BE49-F238E27FC236}">
                <a16:creationId xmlns:a16="http://schemas.microsoft.com/office/drawing/2014/main" id="{2C5085D2-5650-2DC7-18A1-9D17DD5D7903}"/>
              </a:ext>
            </a:extLst>
          </p:cNvPr>
          <p:cNvSpPr>
            <a:spLocks noGrp="1" noChangeArrowheads="1"/>
          </p:cNvSpPr>
          <p:nvPr>
            <p:ph type="title"/>
          </p:nvPr>
        </p:nvSpPr>
        <p:spPr/>
        <p:txBody>
          <a:bodyPr/>
          <a:lstStyle/>
          <a:p>
            <a:pPr eaLnBrk="1" hangingPunct="1"/>
            <a:r>
              <a:rPr lang="en-US" altLang="en-US"/>
              <a:t>THAR - SINDH</a:t>
            </a:r>
          </a:p>
        </p:txBody>
      </p:sp>
      <p:sp>
        <p:nvSpPr>
          <p:cNvPr id="41988" name="Rectangle 4">
            <a:extLst>
              <a:ext uri="{FF2B5EF4-FFF2-40B4-BE49-F238E27FC236}">
                <a16:creationId xmlns:a16="http://schemas.microsoft.com/office/drawing/2014/main" id="{693E2026-8C92-C19F-920C-3D6D69BE0E12}"/>
              </a:ext>
            </a:extLst>
          </p:cNvPr>
          <p:cNvSpPr>
            <a:spLocks noGrp="1" noChangeArrowheads="1"/>
          </p:cNvSpPr>
          <p:nvPr>
            <p:ph type="body" idx="1"/>
          </p:nvPr>
        </p:nvSpPr>
        <p:spPr/>
        <p:txBody>
          <a:bodyPr/>
          <a:lstStyle/>
          <a:p>
            <a:pPr eaLnBrk="1" hangingPunct="1">
              <a:lnSpc>
                <a:spcPct val="80000"/>
              </a:lnSpc>
            </a:pPr>
            <a:r>
              <a:rPr lang="en-US" altLang="en-US" sz="2200" b="1">
                <a:solidFill>
                  <a:srgbClr val="FFFF00"/>
                </a:solidFill>
              </a:rPr>
              <a:t>Sindh</a:t>
            </a:r>
            <a:r>
              <a:rPr lang="en-US" altLang="en-US" sz="2200">
                <a:solidFill>
                  <a:srgbClr val="FFFF00"/>
                </a:solidFill>
              </a:rPr>
              <a:t> (pronounced </a:t>
            </a:r>
            <a:r>
              <a:rPr lang="en-US" altLang="en-US" sz="2200">
                <a:solidFill>
                  <a:srgbClr val="FFFF00"/>
                </a:solidFill>
                <a:hlinkClick r:id="rId3" tooltip="Wikipedia:IPA for Hindi and Urdu"/>
              </a:rPr>
              <a:t>[sɪnd̪ʱ]</a:t>
            </a:r>
            <a:r>
              <a:rPr lang="en-US" altLang="en-US" sz="2200">
                <a:solidFill>
                  <a:srgbClr val="FFFF00"/>
                </a:solidFill>
              </a:rPr>
              <a:t>: </a:t>
            </a:r>
            <a:r>
              <a:rPr lang="en-US" altLang="en-US" sz="2200">
                <a:solidFill>
                  <a:srgbClr val="FFFF00"/>
                </a:solidFill>
                <a:hlinkClick r:id="rId4" tooltip="Sindhi language"/>
              </a:rPr>
              <a:t>Sindhi</a:t>
            </a:r>
            <a:r>
              <a:rPr lang="en-US" altLang="en-US" sz="2200">
                <a:solidFill>
                  <a:srgbClr val="FFFF00"/>
                </a:solidFill>
              </a:rPr>
              <a:t>: </a:t>
            </a:r>
            <a:r>
              <a:rPr lang="ar-SA" altLang="en-US" sz="2200" b="1">
                <a:solidFill>
                  <a:srgbClr val="FFFF00"/>
                </a:solidFill>
              </a:rPr>
              <a:t>سنڌ</a:t>
            </a:r>
            <a:r>
              <a:rPr lang="en-US" altLang="en-US" sz="2200">
                <a:solidFill>
                  <a:srgbClr val="FFFF00"/>
                </a:solidFill>
              </a:rPr>
              <a:t>, </a:t>
            </a:r>
            <a:r>
              <a:rPr lang="en-US" altLang="en-US" sz="2200">
                <a:solidFill>
                  <a:srgbClr val="FFFF00"/>
                </a:solidFill>
                <a:hlinkClick r:id="rId5" tooltip="Urdu"/>
              </a:rPr>
              <a:t>Urdu</a:t>
            </a:r>
            <a:r>
              <a:rPr lang="en-US" altLang="en-US" sz="2200">
                <a:solidFill>
                  <a:srgbClr val="FFFF00"/>
                </a:solidFill>
              </a:rPr>
              <a:t>: </a:t>
            </a:r>
            <a:r>
              <a:rPr lang="ar-SA" altLang="en-US" sz="2200" b="1">
                <a:solidFill>
                  <a:srgbClr val="FFFF00"/>
                </a:solidFill>
              </a:rPr>
              <a:t>سندھ</a:t>
            </a:r>
            <a:r>
              <a:rPr lang="en-US" altLang="en-US" sz="2200">
                <a:solidFill>
                  <a:srgbClr val="FFFF00"/>
                </a:solidFill>
              </a:rPr>
              <a:t>) is one of the five </a:t>
            </a:r>
            <a:r>
              <a:rPr lang="en-US" altLang="en-US" sz="2200">
                <a:solidFill>
                  <a:srgbClr val="FFFF00"/>
                </a:solidFill>
                <a:hlinkClick r:id="rId6" tooltip="Administrative units of Pakistan"/>
              </a:rPr>
              <a:t>provinces</a:t>
            </a:r>
            <a:r>
              <a:rPr lang="en-US" altLang="en-US" sz="2200">
                <a:solidFill>
                  <a:srgbClr val="FFFF00"/>
                </a:solidFill>
              </a:rPr>
              <a:t> of </a:t>
            </a:r>
            <a:r>
              <a:rPr lang="en-US" altLang="en-US" sz="2200">
                <a:solidFill>
                  <a:srgbClr val="FFFF00"/>
                </a:solidFill>
                <a:hlinkClick r:id="rId7" tooltip="Pakistan"/>
              </a:rPr>
              <a:t>Pakistan</a:t>
            </a:r>
            <a:r>
              <a:rPr lang="en-US" altLang="en-US" sz="2200">
                <a:solidFill>
                  <a:srgbClr val="FFFF00"/>
                </a:solidFill>
              </a:rPr>
              <a:t> and historically is home to the </a:t>
            </a:r>
            <a:r>
              <a:rPr lang="en-US" altLang="en-US" sz="2200">
                <a:solidFill>
                  <a:srgbClr val="FFFF00"/>
                </a:solidFill>
                <a:hlinkClick r:id="rId8" tooltip="Sindhi people"/>
              </a:rPr>
              <a:t>Sindhi people</a:t>
            </a:r>
            <a:r>
              <a:rPr lang="en-US" altLang="en-US" sz="2200">
                <a:solidFill>
                  <a:srgbClr val="FFFF00"/>
                </a:solidFill>
              </a:rPr>
              <a:t>. It is also locally known as the "Mehran" (</a:t>
            </a:r>
            <a:r>
              <a:rPr lang="ar-SA" altLang="en-US" sz="2200">
                <a:solidFill>
                  <a:srgbClr val="FFFF00"/>
                </a:solidFill>
              </a:rPr>
              <a:t>مهراڻ</a:t>
            </a:r>
            <a:r>
              <a:rPr lang="en-US" altLang="en-US" sz="2200">
                <a:solidFill>
                  <a:srgbClr val="FFFF00"/>
                </a:solidFill>
              </a:rPr>
              <a:t>; River). </a:t>
            </a:r>
            <a:r>
              <a:rPr lang="en-US" altLang="en-US" sz="2200">
                <a:solidFill>
                  <a:srgbClr val="FFFF00"/>
                </a:solidFill>
                <a:hlinkClick r:id="rId9" tooltip="Sindhis"/>
              </a:rPr>
              <a:t>Sindhi</a:t>
            </a:r>
            <a:r>
              <a:rPr lang="en-US" altLang="en-US" sz="2200">
                <a:solidFill>
                  <a:srgbClr val="FFFF00"/>
                </a:solidFill>
              </a:rPr>
              <a:t> </a:t>
            </a:r>
            <a:r>
              <a:rPr lang="en-US" altLang="en-US" sz="2200">
                <a:solidFill>
                  <a:srgbClr val="FFFF00"/>
                </a:solidFill>
                <a:hlinkClick r:id="rId10" tooltip="Muslims"/>
              </a:rPr>
              <a:t>Muslims</a:t>
            </a:r>
            <a:r>
              <a:rPr lang="en-US" altLang="en-US" sz="2200">
                <a:solidFill>
                  <a:srgbClr val="FFFF00"/>
                </a:solidFill>
              </a:rPr>
              <a:t> are the largest population in the province, but other cultural, religious and ethnic groups also reside in Sindh. The neighboring regions of Sindh are </a:t>
            </a:r>
            <a:r>
              <a:rPr lang="en-US" altLang="en-US" sz="2200">
                <a:solidFill>
                  <a:srgbClr val="FFFF00"/>
                </a:solidFill>
                <a:hlinkClick r:id="rId11" tooltip="Balochistan (Pakistan)"/>
              </a:rPr>
              <a:t>Balochistan</a:t>
            </a:r>
            <a:r>
              <a:rPr lang="en-US" altLang="en-US" sz="2200">
                <a:solidFill>
                  <a:srgbClr val="FFFF00"/>
                </a:solidFill>
              </a:rPr>
              <a:t> to the west and north, </a:t>
            </a:r>
            <a:r>
              <a:rPr lang="en-US" altLang="en-US" sz="2200">
                <a:solidFill>
                  <a:srgbClr val="FFFF00"/>
                </a:solidFill>
                <a:hlinkClick r:id="rId12" tooltip="Punjab (Pakistan)"/>
              </a:rPr>
              <a:t>Punjab</a:t>
            </a:r>
            <a:r>
              <a:rPr lang="en-US" altLang="en-US" sz="2200">
                <a:solidFill>
                  <a:srgbClr val="FFFF00"/>
                </a:solidFill>
              </a:rPr>
              <a:t> to the north, </a:t>
            </a:r>
            <a:r>
              <a:rPr lang="en-US" altLang="en-US" sz="2200">
                <a:solidFill>
                  <a:srgbClr val="FFFF00"/>
                </a:solidFill>
                <a:hlinkClick r:id="rId13" tooltip="Gujarat"/>
              </a:rPr>
              <a:t>Gujarat</a:t>
            </a:r>
            <a:r>
              <a:rPr lang="en-US" altLang="en-US" sz="2200">
                <a:solidFill>
                  <a:srgbClr val="FFFF00"/>
                </a:solidFill>
              </a:rPr>
              <a:t> and</a:t>
            </a:r>
            <a:r>
              <a:rPr lang="en-US" altLang="en-US" sz="2200">
                <a:solidFill>
                  <a:srgbClr val="FFFF00"/>
                </a:solidFill>
                <a:hlinkClick r:id="rId14" tooltip="Rajasthan"/>
              </a:rPr>
              <a:t>Rajasthan</a:t>
            </a:r>
            <a:r>
              <a:rPr lang="en-US" altLang="en-US" sz="2200">
                <a:solidFill>
                  <a:srgbClr val="FFFF00"/>
                </a:solidFill>
              </a:rPr>
              <a:t> to the southeast and east, and the </a:t>
            </a:r>
            <a:r>
              <a:rPr lang="en-US" altLang="en-US" sz="2200">
                <a:solidFill>
                  <a:srgbClr val="FFFF00"/>
                </a:solidFill>
                <a:hlinkClick r:id="rId15" tooltip="Arabian Sea"/>
              </a:rPr>
              <a:t>Arabian Sea</a:t>
            </a:r>
            <a:r>
              <a:rPr lang="en-US" altLang="en-US" sz="2200">
                <a:solidFill>
                  <a:srgbClr val="FFFF00"/>
                </a:solidFill>
              </a:rPr>
              <a:t> to the south. The main language spoken is</a:t>
            </a:r>
            <a:r>
              <a:rPr lang="en-US" altLang="en-US" sz="2200">
                <a:solidFill>
                  <a:srgbClr val="FFFF00"/>
                </a:solidFill>
                <a:hlinkClick r:id="rId4" tooltip="Sindhi language"/>
              </a:rPr>
              <a:t>Sindhi</a:t>
            </a:r>
            <a:r>
              <a:rPr lang="en-US" altLang="en-US" sz="2200">
                <a:solidFill>
                  <a:srgbClr val="FFFF00"/>
                </a:solidFill>
              </a:rPr>
              <a:t>. The name is derived from the </a:t>
            </a:r>
            <a:r>
              <a:rPr lang="en-US" altLang="en-US" sz="2200">
                <a:solidFill>
                  <a:srgbClr val="FFFF00"/>
                </a:solidFill>
                <a:hlinkClick r:id="rId16" tooltip="Indus River"/>
              </a:rPr>
              <a:t>Indus River</a:t>
            </a:r>
            <a:r>
              <a:rPr lang="en-US" altLang="en-US" sz="2200">
                <a:solidFill>
                  <a:srgbClr val="FFFF00"/>
                </a:solidFill>
              </a:rPr>
              <a:t> that courses through it, and was known to the </a:t>
            </a:r>
            <a:r>
              <a:rPr lang="en-US" altLang="en-US" sz="2200">
                <a:solidFill>
                  <a:srgbClr val="FFFF00"/>
                </a:solidFill>
                <a:hlinkClick r:id="rId17" tooltip="Ancient Assyrians"/>
              </a:rPr>
              <a:t>Assyrians</a:t>
            </a:r>
            <a:r>
              <a:rPr lang="en-US" altLang="en-US" sz="2200">
                <a:solidFill>
                  <a:srgbClr val="FFFF00"/>
                </a:solidFill>
              </a:rPr>
              <a:t>(as early as the seventh century BC) as </a:t>
            </a:r>
            <a:r>
              <a:rPr lang="en-US" altLang="en-US" sz="2200" i="1">
                <a:solidFill>
                  <a:srgbClr val="FFFF00"/>
                </a:solidFill>
              </a:rPr>
              <a:t>Sinda</a:t>
            </a:r>
            <a:r>
              <a:rPr lang="en-US" altLang="en-US" sz="2200">
                <a:solidFill>
                  <a:srgbClr val="FFFF00"/>
                </a:solidFill>
              </a:rPr>
              <a:t>, to the</a:t>
            </a:r>
            <a:r>
              <a:rPr lang="en-US" altLang="en-US" sz="2200">
                <a:solidFill>
                  <a:srgbClr val="FFFF00"/>
                </a:solidFill>
                <a:hlinkClick r:id="rId18" tooltip="Greeks"/>
              </a:rPr>
              <a:t>Greeks</a:t>
            </a:r>
            <a:r>
              <a:rPr lang="en-US" altLang="en-US" sz="2200">
                <a:solidFill>
                  <a:srgbClr val="FFFF00"/>
                </a:solidFill>
              </a:rPr>
              <a:t> as </a:t>
            </a:r>
            <a:r>
              <a:rPr lang="en-US" altLang="en-US" sz="2200" i="1">
                <a:solidFill>
                  <a:srgbClr val="FFFF00"/>
                </a:solidFill>
              </a:rPr>
              <a:t>Indos</a:t>
            </a:r>
            <a:r>
              <a:rPr lang="en-US" altLang="en-US" sz="2200">
                <a:solidFill>
                  <a:srgbClr val="FFFF00"/>
                </a:solidFill>
              </a:rPr>
              <a:t>, to the </a:t>
            </a:r>
            <a:r>
              <a:rPr lang="en-US" altLang="en-US" sz="2200">
                <a:solidFill>
                  <a:srgbClr val="FFFF00"/>
                </a:solidFill>
                <a:hlinkClick r:id="rId19" tooltip="Ancient Rome"/>
              </a:rPr>
              <a:t>Romans</a:t>
            </a:r>
            <a:r>
              <a:rPr lang="en-US" altLang="en-US" sz="2200">
                <a:solidFill>
                  <a:srgbClr val="FFFF00"/>
                </a:solidFill>
              </a:rPr>
              <a:t> as </a:t>
            </a:r>
            <a:r>
              <a:rPr lang="en-US" altLang="en-US" sz="2200" i="1">
                <a:solidFill>
                  <a:srgbClr val="FFFF00"/>
                </a:solidFill>
              </a:rPr>
              <a:t>Indus</a:t>
            </a:r>
            <a:r>
              <a:rPr lang="en-US" altLang="en-US" sz="2200">
                <a:solidFill>
                  <a:srgbClr val="FFFF00"/>
                </a:solidFill>
              </a:rPr>
              <a:t>, to the</a:t>
            </a:r>
            <a:r>
              <a:rPr lang="en-US" altLang="en-US" sz="2200">
                <a:solidFill>
                  <a:srgbClr val="FFFF00"/>
                </a:solidFill>
                <a:hlinkClick r:id="rId20" tooltip="Persian Empire"/>
              </a:rPr>
              <a:t>Persians</a:t>
            </a:r>
            <a:r>
              <a:rPr lang="en-US" altLang="en-US" sz="2200">
                <a:solidFill>
                  <a:srgbClr val="FFFF00"/>
                </a:solidFill>
              </a:rPr>
              <a:t> as </a:t>
            </a:r>
            <a:r>
              <a:rPr lang="en-US" altLang="en-US" sz="2200" i="1">
                <a:solidFill>
                  <a:srgbClr val="FFFF00"/>
                </a:solidFill>
              </a:rPr>
              <a:t>Abisind</a:t>
            </a:r>
            <a:r>
              <a:rPr lang="en-US" altLang="en-US" sz="2200">
                <a:solidFill>
                  <a:srgbClr val="FFFF00"/>
                </a:solidFill>
              </a:rPr>
              <a:t>, to the </a:t>
            </a:r>
            <a:r>
              <a:rPr lang="en-US" altLang="en-US" sz="2200">
                <a:solidFill>
                  <a:srgbClr val="FFFF00"/>
                </a:solidFill>
                <a:hlinkClick r:id="rId21" tooltip="Arabs"/>
              </a:rPr>
              <a:t>Arabs</a:t>
            </a:r>
            <a:r>
              <a:rPr lang="en-US" altLang="en-US" sz="2200">
                <a:solidFill>
                  <a:srgbClr val="FFFF00"/>
                </a:solidFill>
              </a:rPr>
              <a:t> as </a:t>
            </a:r>
            <a:r>
              <a:rPr lang="en-US" altLang="en-US" sz="2200" i="1">
                <a:solidFill>
                  <a:srgbClr val="FFFF00"/>
                </a:solidFill>
              </a:rPr>
              <a:t>Al-Sind</a:t>
            </a:r>
            <a:r>
              <a:rPr lang="en-US" altLang="en-US" sz="2200">
                <a:solidFill>
                  <a:srgbClr val="FFFF00"/>
                </a:solidFill>
              </a:rPr>
              <a:t>, and to the </a:t>
            </a:r>
            <a:r>
              <a:rPr lang="en-US" altLang="en-US" sz="2200">
                <a:solidFill>
                  <a:srgbClr val="FFFF00"/>
                </a:solidFill>
                <a:hlinkClick r:id="rId22" tooltip="China"/>
              </a:rPr>
              <a:t>Chinese</a:t>
            </a:r>
            <a:r>
              <a:rPr lang="en-US" altLang="en-US" sz="2200">
                <a:solidFill>
                  <a:srgbClr val="FFFF00"/>
                </a:solidFill>
              </a:rPr>
              <a:t> as </a:t>
            </a:r>
            <a:r>
              <a:rPr lang="en-US" altLang="en-US" sz="2200" i="1">
                <a:solidFill>
                  <a:srgbClr val="FFFF00"/>
                </a:solidFill>
              </a:rPr>
              <a:t>Sintow</a:t>
            </a:r>
            <a:r>
              <a:rPr lang="en-US" altLang="en-US" sz="2200">
                <a:solidFill>
                  <a:srgbClr val="FFFF00"/>
                </a:solidFill>
              </a:rPr>
              <a:t>. To the </a:t>
            </a:r>
            <a:r>
              <a:rPr lang="en-US" altLang="en-US" sz="2200">
                <a:solidFill>
                  <a:srgbClr val="FFFF00"/>
                </a:solidFill>
                <a:hlinkClick r:id="rId23" tooltip="Javanese people"/>
              </a:rPr>
              <a:t>Javanese</a:t>
            </a:r>
            <a:r>
              <a:rPr lang="en-US" altLang="en-US" sz="2200">
                <a:solidFill>
                  <a:srgbClr val="FFFF00"/>
                </a:solidFill>
              </a:rPr>
              <a:t> the Sindhis have long been known as the </a:t>
            </a:r>
            <a:r>
              <a:rPr lang="en-US" altLang="en-US" sz="2200">
                <a:solidFill>
                  <a:srgbClr val="FFFF00"/>
                </a:solidFill>
                <a:hlinkClick r:id="rId24" tooltip="Santri"/>
              </a:rPr>
              <a:t>Santri</a:t>
            </a:r>
            <a:r>
              <a:rPr lang="en-US" altLang="en-US" sz="2200">
                <a:solidFill>
                  <a:srgbClr val="FFFF00"/>
                </a:solidFill>
              </a:rPr>
              <a:t>.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5" descr="deccan plateau">
            <a:extLst>
              <a:ext uri="{FF2B5EF4-FFF2-40B4-BE49-F238E27FC236}">
                <a16:creationId xmlns:a16="http://schemas.microsoft.com/office/drawing/2014/main" id="{AC69E78A-C5BD-2192-E31A-28E65AC602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Rectangle 4">
            <a:extLst>
              <a:ext uri="{FF2B5EF4-FFF2-40B4-BE49-F238E27FC236}">
                <a16:creationId xmlns:a16="http://schemas.microsoft.com/office/drawing/2014/main" id="{24CE5ACA-0E46-5397-5566-3E951B1C6016}"/>
              </a:ext>
            </a:extLst>
          </p:cNvPr>
          <p:cNvSpPr>
            <a:spLocks noGrp="1" noChangeArrowheads="1"/>
          </p:cNvSpPr>
          <p:nvPr>
            <p:ph type="title"/>
          </p:nvPr>
        </p:nvSpPr>
        <p:spPr/>
        <p:txBody>
          <a:bodyPr/>
          <a:lstStyle/>
          <a:p>
            <a:pPr eaLnBrk="1" hangingPunct="1"/>
            <a:r>
              <a:rPr lang="en-US" altLang="en-US"/>
              <a:t>DECCAN PLATEAU</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deccan plateau">
            <a:extLst>
              <a:ext uri="{FF2B5EF4-FFF2-40B4-BE49-F238E27FC236}">
                <a16:creationId xmlns:a16="http://schemas.microsoft.com/office/drawing/2014/main" id="{C4B6D25C-15BF-6013-E10F-12D8DA9709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5" name="Rectangle 3">
            <a:extLst>
              <a:ext uri="{FF2B5EF4-FFF2-40B4-BE49-F238E27FC236}">
                <a16:creationId xmlns:a16="http://schemas.microsoft.com/office/drawing/2014/main" id="{7E402DCB-6814-72BE-8DBF-EB65D344CFA4}"/>
              </a:ext>
            </a:extLst>
          </p:cNvPr>
          <p:cNvSpPr>
            <a:spLocks noGrp="1" noChangeArrowheads="1"/>
          </p:cNvSpPr>
          <p:nvPr>
            <p:ph type="title"/>
          </p:nvPr>
        </p:nvSpPr>
        <p:spPr/>
        <p:txBody>
          <a:bodyPr/>
          <a:lstStyle/>
          <a:p>
            <a:pPr eaLnBrk="1" hangingPunct="1"/>
            <a:r>
              <a:rPr lang="en-US" altLang="en-US"/>
              <a:t>DECCAN PLATEAU</a:t>
            </a:r>
          </a:p>
        </p:txBody>
      </p:sp>
      <p:sp>
        <p:nvSpPr>
          <p:cNvPr id="44036" name="Rectangle 4">
            <a:extLst>
              <a:ext uri="{FF2B5EF4-FFF2-40B4-BE49-F238E27FC236}">
                <a16:creationId xmlns:a16="http://schemas.microsoft.com/office/drawing/2014/main" id="{52237DDA-9E2E-C867-01EE-29F7005CEC8C}"/>
              </a:ext>
            </a:extLst>
          </p:cNvPr>
          <p:cNvSpPr>
            <a:spLocks noGrp="1" noChangeArrowheads="1"/>
          </p:cNvSpPr>
          <p:nvPr>
            <p:ph type="body" idx="1"/>
          </p:nvPr>
        </p:nvSpPr>
        <p:spPr/>
        <p:txBody>
          <a:bodyPr/>
          <a:lstStyle/>
          <a:p>
            <a:pPr eaLnBrk="1" hangingPunct="1"/>
            <a:r>
              <a:rPr lang="en-US" altLang="en-US" b="1">
                <a:solidFill>
                  <a:srgbClr val="FFFF00"/>
                </a:solidFill>
              </a:rPr>
              <a:t>Deccan Plateau</a:t>
            </a:r>
            <a:r>
              <a:rPr lang="en-US" altLang="en-US">
                <a:solidFill>
                  <a:srgbClr val="FFFF00"/>
                </a:solidFill>
              </a:rPr>
              <a:t> is a large </a:t>
            </a:r>
            <a:r>
              <a:rPr lang="en-US" altLang="en-US">
                <a:solidFill>
                  <a:srgbClr val="FFFF00"/>
                </a:solidFill>
                <a:hlinkClick r:id="rId3" tooltip="Plateau"/>
              </a:rPr>
              <a:t>plateau</a:t>
            </a:r>
            <a:r>
              <a:rPr lang="en-US" altLang="en-US">
                <a:solidFill>
                  <a:srgbClr val="FFFF00"/>
                </a:solidFill>
              </a:rPr>
              <a:t> in </a:t>
            </a:r>
            <a:r>
              <a:rPr lang="en-US" altLang="en-US">
                <a:solidFill>
                  <a:srgbClr val="FFFF00"/>
                </a:solidFill>
                <a:hlinkClick r:id="rId4" tooltip="India"/>
              </a:rPr>
              <a:t>India</a:t>
            </a:r>
            <a:r>
              <a:rPr lang="en-US" altLang="en-US">
                <a:solidFill>
                  <a:srgbClr val="FFFF00"/>
                </a:solidFill>
              </a:rPr>
              <a:t>, making up the majority of the southern part of the country. It rises a hundred meters high in the north, rising further to more than a kilometre high in the south, forming a raised triangle nested within the familiar downward-pointing triangle of the </a:t>
            </a:r>
            <a:r>
              <a:rPr lang="en-US" altLang="en-US">
                <a:solidFill>
                  <a:srgbClr val="FFFF00"/>
                </a:solidFill>
                <a:hlinkClick r:id="rId5" tooltip="Indian subcontinent"/>
              </a:rPr>
              <a:t>Indian subcontinent</a:t>
            </a:r>
            <a:r>
              <a:rPr lang="en-US" altLang="en-US">
                <a:solidFill>
                  <a:srgbClr val="FFFF00"/>
                </a:solidFill>
              </a:rPr>
              <a:t>'s coastline.</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5" descr="iranian plateau">
            <a:extLst>
              <a:ext uri="{FF2B5EF4-FFF2-40B4-BE49-F238E27FC236}">
                <a16:creationId xmlns:a16="http://schemas.microsoft.com/office/drawing/2014/main" id="{B86EB3D4-F62C-FAC3-7A41-4548BEBB06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9" name="Rectangle 4">
            <a:extLst>
              <a:ext uri="{FF2B5EF4-FFF2-40B4-BE49-F238E27FC236}">
                <a16:creationId xmlns:a16="http://schemas.microsoft.com/office/drawing/2014/main" id="{5443E5A5-EB8A-036E-014B-0465AD13E0C2}"/>
              </a:ext>
            </a:extLst>
          </p:cNvPr>
          <p:cNvSpPr>
            <a:spLocks noGrp="1" noChangeArrowheads="1"/>
          </p:cNvSpPr>
          <p:nvPr>
            <p:ph type="title"/>
          </p:nvPr>
        </p:nvSpPr>
        <p:spPr/>
        <p:txBody>
          <a:bodyPr/>
          <a:lstStyle/>
          <a:p>
            <a:pPr eaLnBrk="1" hangingPunct="1"/>
            <a:r>
              <a:rPr lang="en-US" altLang="en-US"/>
              <a:t>IRANIAN PLATEAU</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iranian plateau">
            <a:extLst>
              <a:ext uri="{FF2B5EF4-FFF2-40B4-BE49-F238E27FC236}">
                <a16:creationId xmlns:a16="http://schemas.microsoft.com/office/drawing/2014/main" id="{8022AC87-00E5-0CAA-B29D-75E4040EDA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3" name="Rectangle 3">
            <a:extLst>
              <a:ext uri="{FF2B5EF4-FFF2-40B4-BE49-F238E27FC236}">
                <a16:creationId xmlns:a16="http://schemas.microsoft.com/office/drawing/2014/main" id="{2173B8F3-7C70-DEBE-D799-1D9B45AE2FC0}"/>
              </a:ext>
            </a:extLst>
          </p:cNvPr>
          <p:cNvSpPr>
            <a:spLocks noGrp="1" noChangeArrowheads="1"/>
          </p:cNvSpPr>
          <p:nvPr>
            <p:ph type="title"/>
          </p:nvPr>
        </p:nvSpPr>
        <p:spPr/>
        <p:txBody>
          <a:bodyPr/>
          <a:lstStyle/>
          <a:p>
            <a:pPr eaLnBrk="1" hangingPunct="1"/>
            <a:r>
              <a:rPr lang="en-US" altLang="en-US"/>
              <a:t>IRANIAN PLATEAU</a:t>
            </a:r>
          </a:p>
        </p:txBody>
      </p:sp>
      <p:sp>
        <p:nvSpPr>
          <p:cNvPr id="46084" name="Rectangle 4">
            <a:extLst>
              <a:ext uri="{FF2B5EF4-FFF2-40B4-BE49-F238E27FC236}">
                <a16:creationId xmlns:a16="http://schemas.microsoft.com/office/drawing/2014/main" id="{E0DA30D7-3224-D4C8-B5B4-93F0FBA87EAC}"/>
              </a:ext>
            </a:extLst>
          </p:cNvPr>
          <p:cNvSpPr>
            <a:spLocks noGrp="1" noChangeArrowheads="1"/>
          </p:cNvSpPr>
          <p:nvPr>
            <p:ph type="body" idx="1"/>
          </p:nvPr>
        </p:nvSpPr>
        <p:spPr/>
        <p:txBody>
          <a:bodyPr/>
          <a:lstStyle/>
          <a:p>
            <a:pPr eaLnBrk="1" hangingPunct="1">
              <a:lnSpc>
                <a:spcPct val="90000"/>
              </a:lnSpc>
            </a:pPr>
            <a:r>
              <a:rPr lang="en-US" altLang="en-US" b="1">
                <a:solidFill>
                  <a:srgbClr val="FFFF00"/>
                </a:solidFill>
              </a:rPr>
              <a:t>Iranian plateau</a:t>
            </a:r>
            <a:r>
              <a:rPr lang="en-US" altLang="en-US">
                <a:solidFill>
                  <a:srgbClr val="FFFF00"/>
                </a:solidFill>
              </a:rPr>
              <a:t> (or in much less common use: the Persian plateau,</a:t>
            </a:r>
            <a:r>
              <a:rPr lang="en-US" altLang="en-US">
                <a:solidFill>
                  <a:srgbClr val="FFFF00"/>
                </a:solidFill>
                <a:hlinkClick r:id="rId3"/>
              </a:rPr>
              <a:t>[1]</a:t>
            </a:r>
            <a:r>
              <a:rPr lang="en-US" altLang="en-US">
                <a:solidFill>
                  <a:srgbClr val="FFFF00"/>
                </a:solidFill>
                <a:hlinkClick r:id="rId4"/>
              </a:rPr>
              <a:t>[2]</a:t>
            </a:r>
            <a:r>
              <a:rPr lang="en-US" altLang="en-US">
                <a:solidFill>
                  <a:srgbClr val="FFFF00"/>
                </a:solidFill>
              </a:rPr>
              <a:t> is a </a:t>
            </a:r>
            <a:r>
              <a:rPr lang="en-US" altLang="en-US">
                <a:solidFill>
                  <a:srgbClr val="FFFF00"/>
                </a:solidFill>
                <a:hlinkClick r:id="rId5" tooltip="Geological"/>
              </a:rPr>
              <a:t>geological</a:t>
            </a:r>
            <a:r>
              <a:rPr lang="en-US" altLang="en-US">
                <a:solidFill>
                  <a:srgbClr val="FFFF00"/>
                </a:solidFill>
              </a:rPr>
              <a:t> formation in</a:t>
            </a:r>
            <a:r>
              <a:rPr lang="en-US" altLang="en-US">
                <a:solidFill>
                  <a:srgbClr val="FFFF00"/>
                </a:solidFill>
                <a:hlinkClick r:id="rId6" tooltip="Southwest Asia"/>
              </a:rPr>
              <a:t>Southwest Asia</a:t>
            </a:r>
            <a:r>
              <a:rPr lang="en-US" altLang="en-US">
                <a:solidFill>
                  <a:srgbClr val="FFFF00"/>
                </a:solidFill>
              </a:rPr>
              <a:t>. It is the part of the </a:t>
            </a:r>
            <a:r>
              <a:rPr lang="en-US" altLang="en-US">
                <a:solidFill>
                  <a:srgbClr val="FFFF00"/>
                </a:solidFill>
                <a:hlinkClick r:id="rId7" tooltip="Eurasian Plate"/>
              </a:rPr>
              <a:t>Eurasian Plate</a:t>
            </a:r>
            <a:r>
              <a:rPr lang="en-US" altLang="en-US">
                <a:solidFill>
                  <a:srgbClr val="FFFF00"/>
                </a:solidFill>
              </a:rPr>
              <a:t>wedged between the </a:t>
            </a:r>
            <a:r>
              <a:rPr lang="en-US" altLang="en-US">
                <a:solidFill>
                  <a:srgbClr val="FFFF00"/>
                </a:solidFill>
                <a:hlinkClick r:id="rId8" tooltip="Arabian Plate"/>
              </a:rPr>
              <a:t>Arabian</a:t>
            </a:r>
            <a:r>
              <a:rPr lang="en-US" altLang="en-US">
                <a:solidFill>
                  <a:srgbClr val="FFFF00"/>
                </a:solidFill>
              </a:rPr>
              <a:t> and </a:t>
            </a:r>
            <a:r>
              <a:rPr lang="en-US" altLang="en-US">
                <a:solidFill>
                  <a:srgbClr val="FFFF00"/>
                </a:solidFill>
                <a:hlinkClick r:id="rId9" tooltip="Indian Plate"/>
              </a:rPr>
              <a:t>Indian</a:t>
            </a:r>
            <a:r>
              <a:rPr lang="en-US" altLang="en-US">
                <a:solidFill>
                  <a:srgbClr val="FFFF00"/>
                </a:solidFill>
              </a:rPr>
              <a:t> plates, situated between the </a:t>
            </a:r>
            <a:r>
              <a:rPr lang="en-US" altLang="en-US">
                <a:solidFill>
                  <a:srgbClr val="FFFF00"/>
                </a:solidFill>
                <a:hlinkClick r:id="rId10" tooltip="Zagros mountains"/>
              </a:rPr>
              <a:t>Zagros mountains</a:t>
            </a:r>
            <a:r>
              <a:rPr lang="en-US" altLang="en-US">
                <a:solidFill>
                  <a:srgbClr val="FFFF00"/>
                </a:solidFill>
              </a:rPr>
              <a:t> to the west, the </a:t>
            </a:r>
            <a:r>
              <a:rPr lang="en-US" altLang="en-US">
                <a:solidFill>
                  <a:srgbClr val="FFFF00"/>
                </a:solidFill>
                <a:hlinkClick r:id="rId11" tooltip="Caspian Sea"/>
              </a:rPr>
              <a:t>Caspian Sea</a:t>
            </a:r>
            <a:r>
              <a:rPr lang="en-US" altLang="en-US">
                <a:solidFill>
                  <a:srgbClr val="FFFF00"/>
                </a:solidFill>
              </a:rPr>
              <a:t> and the </a:t>
            </a:r>
            <a:r>
              <a:rPr lang="en-US" altLang="en-US">
                <a:solidFill>
                  <a:srgbClr val="FFFF00"/>
                </a:solidFill>
                <a:hlinkClick r:id="rId12" tooltip="Kopet Dag"/>
              </a:rPr>
              <a:t>Kopet Dag</a:t>
            </a:r>
            <a:r>
              <a:rPr lang="en-US" altLang="en-US">
                <a:solidFill>
                  <a:srgbClr val="FFFF00"/>
                </a:solidFill>
              </a:rPr>
              <a:t> to the north, the</a:t>
            </a:r>
            <a:r>
              <a:rPr lang="en-US" altLang="en-US">
                <a:solidFill>
                  <a:srgbClr val="FFFF00"/>
                </a:solidFill>
                <a:hlinkClick r:id="rId13" tooltip="Hormuz Strait"/>
              </a:rPr>
              <a:t>Hormuz Strait</a:t>
            </a:r>
            <a:r>
              <a:rPr lang="en-US" altLang="en-US">
                <a:solidFill>
                  <a:srgbClr val="FFFF00"/>
                </a:solidFill>
              </a:rPr>
              <a:t> and </a:t>
            </a:r>
            <a:r>
              <a:rPr lang="en-US" altLang="en-US">
                <a:solidFill>
                  <a:srgbClr val="FFFF00"/>
                </a:solidFill>
                <a:hlinkClick r:id="rId14" tooltip="Persian gulf"/>
              </a:rPr>
              <a:t>Persian gulf</a:t>
            </a:r>
            <a:r>
              <a:rPr lang="en-US" altLang="en-US">
                <a:solidFill>
                  <a:srgbClr val="FFFF00"/>
                </a:solidFill>
              </a:rPr>
              <a:t> to the south and the</a:t>
            </a:r>
            <a:r>
              <a:rPr lang="en-US" altLang="en-US">
                <a:solidFill>
                  <a:srgbClr val="FFFF00"/>
                </a:solidFill>
                <a:hlinkClick r:id="rId15" tooltip="Indus River"/>
              </a:rPr>
              <a:t>Indus River</a:t>
            </a:r>
            <a:r>
              <a:rPr lang="en-US" altLang="en-US">
                <a:solidFill>
                  <a:srgbClr val="FFFF00"/>
                </a:solidFill>
              </a:rPr>
              <a:t> to the east in Pakistan. </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5" descr="tibetan-plateau_7071">
            <a:extLst>
              <a:ext uri="{FF2B5EF4-FFF2-40B4-BE49-F238E27FC236}">
                <a16:creationId xmlns:a16="http://schemas.microsoft.com/office/drawing/2014/main" id="{F1D0D685-0080-3064-8646-A3026A6431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7" name="Rectangle 4">
            <a:extLst>
              <a:ext uri="{FF2B5EF4-FFF2-40B4-BE49-F238E27FC236}">
                <a16:creationId xmlns:a16="http://schemas.microsoft.com/office/drawing/2014/main" id="{AA013251-C879-AA04-7F9A-06E4DAA4DA4A}"/>
              </a:ext>
            </a:extLst>
          </p:cNvPr>
          <p:cNvSpPr>
            <a:spLocks noGrp="1" noChangeArrowheads="1"/>
          </p:cNvSpPr>
          <p:nvPr>
            <p:ph type="title"/>
          </p:nvPr>
        </p:nvSpPr>
        <p:spPr/>
        <p:txBody>
          <a:bodyPr/>
          <a:lstStyle/>
          <a:p>
            <a:pPr eaLnBrk="1" hangingPunct="1"/>
            <a:r>
              <a:rPr lang="en-US" altLang="en-US"/>
              <a:t>TIBETAN PLATEAU</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tibetan-plateau_7071">
            <a:extLst>
              <a:ext uri="{FF2B5EF4-FFF2-40B4-BE49-F238E27FC236}">
                <a16:creationId xmlns:a16="http://schemas.microsoft.com/office/drawing/2014/main" id="{5F4FB87A-049A-5557-4C49-1900254934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1" name="Rectangle 3">
            <a:extLst>
              <a:ext uri="{FF2B5EF4-FFF2-40B4-BE49-F238E27FC236}">
                <a16:creationId xmlns:a16="http://schemas.microsoft.com/office/drawing/2014/main" id="{DB03AD2D-EF20-0D6A-D5F6-BA3C98309BA7}"/>
              </a:ext>
            </a:extLst>
          </p:cNvPr>
          <p:cNvSpPr>
            <a:spLocks noGrp="1" noChangeArrowheads="1"/>
          </p:cNvSpPr>
          <p:nvPr>
            <p:ph type="title"/>
          </p:nvPr>
        </p:nvSpPr>
        <p:spPr/>
        <p:txBody>
          <a:bodyPr/>
          <a:lstStyle/>
          <a:p>
            <a:pPr eaLnBrk="1" hangingPunct="1"/>
            <a:r>
              <a:rPr lang="en-US" altLang="en-US"/>
              <a:t>TIBETAN PLATEAU</a:t>
            </a:r>
          </a:p>
        </p:txBody>
      </p:sp>
      <p:sp>
        <p:nvSpPr>
          <p:cNvPr id="48132" name="Rectangle 4">
            <a:extLst>
              <a:ext uri="{FF2B5EF4-FFF2-40B4-BE49-F238E27FC236}">
                <a16:creationId xmlns:a16="http://schemas.microsoft.com/office/drawing/2014/main" id="{1AF1E95C-5CD9-C480-6850-807808F13A45}"/>
              </a:ext>
            </a:extLst>
          </p:cNvPr>
          <p:cNvSpPr>
            <a:spLocks noGrp="1" noChangeArrowheads="1"/>
          </p:cNvSpPr>
          <p:nvPr>
            <p:ph type="body" idx="1"/>
          </p:nvPr>
        </p:nvSpPr>
        <p:spPr/>
        <p:txBody>
          <a:bodyPr/>
          <a:lstStyle/>
          <a:p>
            <a:pPr eaLnBrk="1" hangingPunct="1">
              <a:lnSpc>
                <a:spcPct val="80000"/>
              </a:lnSpc>
            </a:pPr>
            <a:r>
              <a:rPr lang="en-US" altLang="en-US" sz="2400" b="1">
                <a:solidFill>
                  <a:schemeClr val="bg1"/>
                </a:solidFill>
              </a:rPr>
              <a:t>Plateau </a:t>
            </a:r>
            <a:r>
              <a:rPr lang="en-US" altLang="en-US" sz="2400">
                <a:solidFill>
                  <a:schemeClr val="bg1"/>
                </a:solidFill>
                <a:ea typeface="新細明體" charset="-120"/>
              </a:rPr>
              <a:t>is a vast, elevated </a:t>
            </a:r>
            <a:r>
              <a:rPr lang="en-US" altLang="en-US" sz="2400">
                <a:solidFill>
                  <a:schemeClr val="bg1"/>
                </a:solidFill>
                <a:ea typeface="新細明體" charset="-120"/>
                <a:hlinkClick r:id="rId3" tooltip="Plateau"/>
              </a:rPr>
              <a:t>plateau</a:t>
            </a:r>
            <a:r>
              <a:rPr lang="en-US" altLang="en-US" sz="2400">
                <a:solidFill>
                  <a:schemeClr val="bg1"/>
                </a:solidFill>
                <a:ea typeface="新細明體" charset="-120"/>
              </a:rPr>
              <a:t> in</a:t>
            </a:r>
            <a:r>
              <a:rPr lang="en-US" altLang="en-US" sz="2400">
                <a:solidFill>
                  <a:schemeClr val="bg1"/>
                </a:solidFill>
                <a:ea typeface="新細明體" charset="-120"/>
                <a:hlinkClick r:id="rId4" tooltip="Central Asia"/>
              </a:rPr>
              <a:t>Central Asia</a:t>
            </a:r>
            <a:r>
              <a:rPr lang="en-US" altLang="en-US" sz="2400">
                <a:solidFill>
                  <a:schemeClr val="bg1"/>
                </a:solidFill>
                <a:ea typeface="新細明體" charset="-120"/>
                <a:hlinkClick r:id="rId5"/>
              </a:rPr>
              <a:t>[1]</a:t>
            </a:r>
            <a:r>
              <a:rPr lang="en-US" altLang="en-US" sz="2400">
                <a:solidFill>
                  <a:schemeClr val="bg1"/>
                </a:solidFill>
                <a:ea typeface="新細明體" charset="-120"/>
                <a:hlinkClick r:id="rId6"/>
              </a:rPr>
              <a:t>[2]</a:t>
            </a:r>
            <a:r>
              <a:rPr lang="en-US" altLang="en-US" sz="2400">
                <a:solidFill>
                  <a:schemeClr val="bg1"/>
                </a:solidFill>
                <a:ea typeface="新細明體" charset="-120"/>
                <a:hlinkClick r:id="rId7"/>
              </a:rPr>
              <a:t>[3]</a:t>
            </a:r>
            <a:r>
              <a:rPr lang="en-US" altLang="en-US" sz="2400">
                <a:solidFill>
                  <a:schemeClr val="bg1"/>
                </a:solidFill>
                <a:ea typeface="新細明體" charset="-120"/>
                <a:hlinkClick r:id="rId8"/>
              </a:rPr>
              <a:t>[4]</a:t>
            </a:r>
            <a:r>
              <a:rPr lang="en-US" altLang="en-US" sz="2400">
                <a:solidFill>
                  <a:schemeClr val="bg1"/>
                </a:solidFill>
                <a:ea typeface="新細明體" charset="-120"/>
              </a:rPr>
              <a:t> covering most of the </a:t>
            </a:r>
            <a:r>
              <a:rPr lang="en-US" altLang="en-US" sz="2400">
                <a:solidFill>
                  <a:schemeClr val="bg1"/>
                </a:solidFill>
                <a:ea typeface="新細明體" charset="-120"/>
                <a:hlinkClick r:id="rId9" tooltip="Tibet Autonomous Region"/>
              </a:rPr>
              <a:t>Tibet Autonomous Region</a:t>
            </a:r>
            <a:r>
              <a:rPr lang="en-US" altLang="en-US" sz="2400">
                <a:solidFill>
                  <a:schemeClr val="bg1"/>
                </a:solidFill>
                <a:ea typeface="新細明體" charset="-120"/>
              </a:rPr>
              <a:t> and </a:t>
            </a:r>
            <a:r>
              <a:rPr lang="en-US" altLang="en-US" sz="2400">
                <a:solidFill>
                  <a:schemeClr val="bg1"/>
                </a:solidFill>
                <a:ea typeface="新細明體" charset="-120"/>
                <a:hlinkClick r:id="rId10" tooltip="Qinghai"/>
              </a:rPr>
              <a:t>Qinghai</a:t>
            </a:r>
            <a:r>
              <a:rPr lang="en-US" altLang="en-US" sz="2400">
                <a:solidFill>
                  <a:schemeClr val="bg1"/>
                </a:solidFill>
                <a:ea typeface="新細明體" charset="-120"/>
              </a:rPr>
              <a:t>, in addition to smaller portions of western </a:t>
            </a:r>
            <a:r>
              <a:rPr lang="en-US" altLang="en-US" sz="2400">
                <a:solidFill>
                  <a:schemeClr val="bg1"/>
                </a:solidFill>
                <a:ea typeface="新細明體" charset="-120"/>
                <a:hlinkClick r:id="rId11" tooltip="Sichuan"/>
              </a:rPr>
              <a:t>Sichuan</a:t>
            </a:r>
            <a:r>
              <a:rPr lang="en-US" altLang="en-US" sz="2400">
                <a:solidFill>
                  <a:schemeClr val="bg1"/>
                </a:solidFill>
                <a:ea typeface="新細明體" charset="-120"/>
              </a:rPr>
              <a:t>, southwestern</a:t>
            </a:r>
            <a:r>
              <a:rPr lang="en-US" altLang="en-US" sz="2400">
                <a:solidFill>
                  <a:schemeClr val="bg1"/>
                </a:solidFill>
                <a:ea typeface="新細明體" charset="-120"/>
                <a:hlinkClick r:id="rId12" tooltip="Gansu"/>
              </a:rPr>
              <a:t>Gansu</a:t>
            </a:r>
            <a:r>
              <a:rPr lang="en-US" altLang="en-US" sz="2400">
                <a:solidFill>
                  <a:schemeClr val="bg1"/>
                </a:solidFill>
                <a:ea typeface="新細明體" charset="-120"/>
              </a:rPr>
              <a:t>, and northern </a:t>
            </a:r>
            <a:r>
              <a:rPr lang="en-US" altLang="en-US" sz="2400">
                <a:solidFill>
                  <a:schemeClr val="bg1"/>
                </a:solidFill>
                <a:ea typeface="新細明體" charset="-120"/>
                <a:hlinkClick r:id="rId13" tooltip="Yunnan"/>
              </a:rPr>
              <a:t>Yunnan</a:t>
            </a:r>
            <a:r>
              <a:rPr lang="en-US" altLang="en-US" sz="2400">
                <a:solidFill>
                  <a:schemeClr val="bg1"/>
                </a:solidFill>
                <a:ea typeface="新細明體" charset="-120"/>
              </a:rPr>
              <a:t> in </a:t>
            </a:r>
            <a:r>
              <a:rPr lang="en-US" altLang="en-US" sz="2400">
                <a:solidFill>
                  <a:schemeClr val="bg1"/>
                </a:solidFill>
                <a:ea typeface="新細明體" charset="-120"/>
                <a:hlinkClick r:id="rId14" tooltip="Western China"/>
              </a:rPr>
              <a:t>Western China</a:t>
            </a:r>
            <a:r>
              <a:rPr lang="en-US" altLang="en-US" sz="2400">
                <a:solidFill>
                  <a:schemeClr val="bg1"/>
                </a:solidFill>
                <a:ea typeface="新細明體" charset="-120"/>
              </a:rPr>
              <a:t> and</a:t>
            </a:r>
            <a:r>
              <a:rPr lang="en-US" altLang="en-US" sz="2400">
                <a:solidFill>
                  <a:schemeClr val="bg1"/>
                </a:solidFill>
                <a:ea typeface="新細明體" charset="-120"/>
                <a:hlinkClick r:id="rId15" tooltip="Ladakh"/>
              </a:rPr>
              <a:t>Ladakh</a:t>
            </a:r>
            <a:r>
              <a:rPr lang="en-US" altLang="en-US" sz="2400">
                <a:solidFill>
                  <a:schemeClr val="bg1"/>
                </a:solidFill>
                <a:ea typeface="新細明體" charset="-120"/>
              </a:rPr>
              <a:t> in </a:t>
            </a:r>
            <a:r>
              <a:rPr lang="en-US" altLang="en-US" sz="2400">
                <a:solidFill>
                  <a:schemeClr val="bg1"/>
                </a:solidFill>
                <a:ea typeface="新細明體" charset="-120"/>
                <a:hlinkClick r:id="rId16" tooltip="Jammu and Kashmir"/>
              </a:rPr>
              <a:t>India-controlled Kashmir</a:t>
            </a:r>
            <a:r>
              <a:rPr lang="en-US" altLang="en-US" sz="2400">
                <a:solidFill>
                  <a:schemeClr val="bg1"/>
                </a:solidFill>
                <a:ea typeface="新細明體" charset="-120"/>
              </a:rPr>
              <a:t>. It stretches approximately 1,000 kilometres (620 mi) north to south and 2,500 kilometres (1,600 mi) kilometers east to west. The average elevation is over 4,500 metres (14,800 ft), and all 14 of the world's 8,000 metres (26,000 ft) and higher peaks are found in the region. Sometimes called "the roof of the world," it is the highest and biggest </a:t>
            </a:r>
            <a:r>
              <a:rPr lang="en-US" altLang="en-US" sz="2400">
                <a:solidFill>
                  <a:schemeClr val="bg1"/>
                </a:solidFill>
                <a:ea typeface="新細明體" charset="-120"/>
                <a:hlinkClick r:id="rId3" tooltip="Plateau"/>
              </a:rPr>
              <a:t>plateau</a:t>
            </a:r>
            <a:r>
              <a:rPr lang="en-US" altLang="en-US" sz="2400">
                <a:solidFill>
                  <a:schemeClr val="bg1"/>
                </a:solidFill>
                <a:ea typeface="新細明體" charset="-120"/>
              </a:rPr>
              <a:t>, with an area of 2.5 million km2 (0.97 million sq. mi., or about four times the size of </a:t>
            </a:r>
            <a:r>
              <a:rPr lang="en-US" altLang="en-US" sz="2400">
                <a:solidFill>
                  <a:schemeClr val="bg1"/>
                </a:solidFill>
                <a:ea typeface="新細明體" charset="-120"/>
                <a:hlinkClick r:id="rId17" tooltip="France"/>
              </a:rPr>
              <a:t>France</a:t>
            </a:r>
            <a:r>
              <a:rPr lang="en-US" altLang="en-US" sz="2400">
                <a:solidFill>
                  <a:schemeClr val="bg1"/>
                </a:solidFill>
                <a:ea typeface="新細明體" charset="-120"/>
              </a:rPr>
              <a:t>).</a:t>
            </a:r>
            <a:endParaRPr lang="en-US" altLang="en-US" sz="2400">
              <a:solidFill>
                <a:schemeClr val="bg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ganges-river-4">
            <a:extLst>
              <a:ext uri="{FF2B5EF4-FFF2-40B4-BE49-F238E27FC236}">
                <a16:creationId xmlns:a16="http://schemas.microsoft.com/office/drawing/2014/main" id="{60F1FE32-DD38-BA5B-2938-3DC05655F3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3">
            <a:extLst>
              <a:ext uri="{FF2B5EF4-FFF2-40B4-BE49-F238E27FC236}">
                <a16:creationId xmlns:a16="http://schemas.microsoft.com/office/drawing/2014/main" id="{6FC412A4-A29E-F11D-5924-98B2F57AE8C6}"/>
              </a:ext>
            </a:extLst>
          </p:cNvPr>
          <p:cNvSpPr>
            <a:spLocks noGrp="1" noChangeArrowheads="1"/>
          </p:cNvSpPr>
          <p:nvPr>
            <p:ph type="title"/>
          </p:nvPr>
        </p:nvSpPr>
        <p:spPr/>
        <p:txBody>
          <a:bodyPr/>
          <a:lstStyle/>
          <a:p>
            <a:pPr eaLnBrk="1" hangingPunct="1"/>
            <a:r>
              <a:rPr lang="en-US" altLang="en-US"/>
              <a:t>GANGES RIVER</a:t>
            </a:r>
          </a:p>
        </p:txBody>
      </p:sp>
      <p:sp>
        <p:nvSpPr>
          <p:cNvPr id="6148" name="Rectangle 4">
            <a:extLst>
              <a:ext uri="{FF2B5EF4-FFF2-40B4-BE49-F238E27FC236}">
                <a16:creationId xmlns:a16="http://schemas.microsoft.com/office/drawing/2014/main" id="{E0EAACDC-D387-B040-E2AA-862F79BC2259}"/>
              </a:ext>
            </a:extLst>
          </p:cNvPr>
          <p:cNvSpPr>
            <a:spLocks noGrp="1" noChangeArrowheads="1"/>
          </p:cNvSpPr>
          <p:nvPr>
            <p:ph type="body" idx="1"/>
          </p:nvPr>
        </p:nvSpPr>
        <p:spPr/>
        <p:txBody>
          <a:bodyPr/>
          <a:lstStyle/>
          <a:p>
            <a:pPr eaLnBrk="1" hangingPunct="1">
              <a:lnSpc>
                <a:spcPct val="80000"/>
              </a:lnSpc>
            </a:pPr>
            <a:r>
              <a:rPr lang="en-US" altLang="en-US" sz="2800" b="1">
                <a:solidFill>
                  <a:srgbClr val="66CCFF"/>
                </a:solidFill>
              </a:rPr>
              <a:t>Ganges River,</a:t>
            </a:r>
            <a:r>
              <a:rPr lang="en-US" altLang="en-US" sz="2800">
                <a:solidFill>
                  <a:srgbClr val="66CCFF"/>
                </a:solidFill>
              </a:rPr>
              <a:t> Hindi </a:t>
            </a:r>
            <a:r>
              <a:rPr lang="en-US" altLang="en-US" sz="2800" b="1">
                <a:solidFill>
                  <a:srgbClr val="66CCFF"/>
                </a:solidFill>
              </a:rPr>
              <a:t>Ganga</a:t>
            </a:r>
            <a:r>
              <a:rPr lang="en-US" altLang="en-US" sz="2800">
                <a:solidFill>
                  <a:srgbClr val="66CCFF"/>
                </a:solidFill>
              </a:rPr>
              <a:t>, </a:t>
            </a:r>
            <a:r>
              <a:rPr lang="en-US" altLang="en-US" sz="2800" b="1">
                <a:solidFill>
                  <a:srgbClr val="66CCFF"/>
                </a:solidFill>
                <a:hlinkClick r:id="rId3"/>
              </a:rPr>
              <a:t> </a:t>
            </a:r>
            <a:r>
              <a:rPr lang="en-US" altLang="en-US" sz="2800">
                <a:solidFill>
                  <a:srgbClr val="66CCFF"/>
                </a:solidFill>
              </a:rPr>
              <a:t>great river of the plains of northern </a:t>
            </a:r>
            <a:r>
              <a:rPr lang="en-US" altLang="en-US" sz="2800" b="1">
                <a:solidFill>
                  <a:srgbClr val="66CCFF"/>
                </a:solidFill>
                <a:hlinkClick r:id="rId4" tooltip="India"/>
              </a:rPr>
              <a:t>India</a:t>
            </a:r>
            <a:r>
              <a:rPr lang="en-US" altLang="en-US" sz="2800">
                <a:solidFill>
                  <a:srgbClr val="66CCFF"/>
                </a:solidFill>
              </a:rPr>
              <a:t>. Although officially as well as popularly called the Ganga in Hindi and in other Indian languages, internationally it is known by its conventional name, the Ganges. From time immemorial it has been the holy river of </a:t>
            </a:r>
            <a:r>
              <a:rPr lang="en-US" altLang="en-US" sz="2800" b="1">
                <a:solidFill>
                  <a:srgbClr val="66CCFF"/>
                </a:solidFill>
                <a:hlinkClick r:id="rId5" tooltip="Hinduism"/>
              </a:rPr>
              <a:t>Hinduism</a:t>
            </a:r>
            <a:r>
              <a:rPr lang="en-US" altLang="en-US" sz="2800">
                <a:solidFill>
                  <a:srgbClr val="66CCFF"/>
                </a:solidFill>
              </a:rPr>
              <a:t>. For most of its course it is a wide and sluggish stream, flowing through one of the most fertile and densely populated regions in the world. Despite its importance, its length of 1,560 miles (2,510 km) is relatively short compared with the other great rivers of Asia or of the world</a:t>
            </a:r>
            <a:r>
              <a:rPr lang="en-US" altLang="en-US" sz="2800"/>
              <a: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uang-Ho-yellow-river">
            <a:extLst>
              <a:ext uri="{FF2B5EF4-FFF2-40B4-BE49-F238E27FC236}">
                <a16:creationId xmlns:a16="http://schemas.microsoft.com/office/drawing/2014/main" id="{F7446848-3365-2BA3-EE40-C727EF2E2D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3">
            <a:extLst>
              <a:ext uri="{FF2B5EF4-FFF2-40B4-BE49-F238E27FC236}">
                <a16:creationId xmlns:a16="http://schemas.microsoft.com/office/drawing/2014/main" id="{B83558F5-810E-8EBF-3EDD-4BA0602DED4B}"/>
              </a:ext>
            </a:extLst>
          </p:cNvPr>
          <p:cNvSpPr>
            <a:spLocks noGrp="1" noChangeArrowheads="1"/>
          </p:cNvSpPr>
          <p:nvPr>
            <p:ph type="title"/>
          </p:nvPr>
        </p:nvSpPr>
        <p:spPr/>
        <p:txBody>
          <a:bodyPr/>
          <a:lstStyle/>
          <a:p>
            <a:pPr eaLnBrk="1" hangingPunct="1"/>
            <a:r>
              <a:rPr lang="en-US" altLang="en-US"/>
              <a:t>HUANG HO RIVER</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uang-Ho-yellow-river">
            <a:extLst>
              <a:ext uri="{FF2B5EF4-FFF2-40B4-BE49-F238E27FC236}">
                <a16:creationId xmlns:a16="http://schemas.microsoft.com/office/drawing/2014/main" id="{EB1E675A-369B-A05D-E27B-F5A4B30BC7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3">
            <a:extLst>
              <a:ext uri="{FF2B5EF4-FFF2-40B4-BE49-F238E27FC236}">
                <a16:creationId xmlns:a16="http://schemas.microsoft.com/office/drawing/2014/main" id="{FDD2BB91-9501-7156-3396-8A27C92BFBEC}"/>
              </a:ext>
            </a:extLst>
          </p:cNvPr>
          <p:cNvSpPr>
            <a:spLocks noGrp="1" noChangeArrowheads="1"/>
          </p:cNvSpPr>
          <p:nvPr>
            <p:ph type="title"/>
          </p:nvPr>
        </p:nvSpPr>
        <p:spPr/>
        <p:txBody>
          <a:bodyPr/>
          <a:lstStyle/>
          <a:p>
            <a:pPr eaLnBrk="1" hangingPunct="1"/>
            <a:r>
              <a:rPr lang="en-US" altLang="en-US"/>
              <a:t>HUANG HO RIVER</a:t>
            </a:r>
          </a:p>
        </p:txBody>
      </p:sp>
      <p:sp>
        <p:nvSpPr>
          <p:cNvPr id="8196" name="Rectangle 4">
            <a:extLst>
              <a:ext uri="{FF2B5EF4-FFF2-40B4-BE49-F238E27FC236}">
                <a16:creationId xmlns:a16="http://schemas.microsoft.com/office/drawing/2014/main" id="{750FEFE8-077D-4188-BCA5-978732A822E0}"/>
              </a:ext>
            </a:extLst>
          </p:cNvPr>
          <p:cNvSpPr>
            <a:spLocks noGrp="1" noChangeArrowheads="1"/>
          </p:cNvSpPr>
          <p:nvPr>
            <p:ph type="body" idx="1"/>
          </p:nvPr>
        </p:nvSpPr>
        <p:spPr/>
        <p:txBody>
          <a:bodyPr/>
          <a:lstStyle/>
          <a:p>
            <a:pPr eaLnBrk="1" hangingPunct="1"/>
            <a:r>
              <a:rPr lang="en-US" altLang="en-US">
                <a:solidFill>
                  <a:srgbClr val="FF3300"/>
                </a:solidFill>
              </a:rPr>
              <a:t>Traditionally, it is believed that the Chinese civilization originated in the Yellow River basin. The Chinese refer to the river as "the Mother River" and "the cradle of the </a:t>
            </a:r>
            <a:r>
              <a:rPr lang="en-US" altLang="en-US">
                <a:solidFill>
                  <a:srgbClr val="FF3300"/>
                </a:solidFill>
                <a:hlinkClick r:id="rId3" tooltip="Chinese civilization"/>
              </a:rPr>
              <a:t>Chinese civilization</a:t>
            </a:r>
            <a:r>
              <a:rPr lang="en-US" altLang="en-US">
                <a:solidFill>
                  <a:srgbClr val="FF3300"/>
                </a:solidFill>
              </a:rPr>
              <a:t>". During the long </a:t>
            </a:r>
            <a:r>
              <a:rPr lang="en-US" altLang="en-US">
                <a:solidFill>
                  <a:srgbClr val="FF3300"/>
                </a:solidFill>
                <a:hlinkClick r:id="rId4" tooltip="History of China"/>
              </a:rPr>
              <a:t>history of China</a:t>
            </a:r>
            <a:r>
              <a:rPr lang="en-US" altLang="en-US">
                <a:solidFill>
                  <a:srgbClr val="FF3300"/>
                </a:solidFill>
              </a:rPr>
              <a:t>, the Yellow River has been considered a blessing as well as a curse and has been </a:t>
            </a:r>
            <a:r>
              <a:rPr lang="en-US" altLang="en-US">
                <a:solidFill>
                  <a:srgbClr val="FF3300"/>
                </a:solidFill>
                <a:hlinkClick r:id="rId5" tooltip="Nickname"/>
              </a:rPr>
              <a:t>nicknamed</a:t>
            </a:r>
            <a:r>
              <a:rPr lang="en-US" altLang="en-US">
                <a:solidFill>
                  <a:srgbClr val="FF3300"/>
                </a:solidFill>
              </a:rPr>
              <a:t> both "China's Pride"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Indus River Pakistan by all about pakistran (18)">
            <a:extLst>
              <a:ext uri="{FF2B5EF4-FFF2-40B4-BE49-F238E27FC236}">
                <a16:creationId xmlns:a16="http://schemas.microsoft.com/office/drawing/2014/main" id="{D56D6B60-C14B-0398-776F-0CCBC64F33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ctangle 3">
            <a:extLst>
              <a:ext uri="{FF2B5EF4-FFF2-40B4-BE49-F238E27FC236}">
                <a16:creationId xmlns:a16="http://schemas.microsoft.com/office/drawing/2014/main" id="{1537977A-AF24-B83A-3C1C-B0D26DD982B4}"/>
              </a:ext>
            </a:extLst>
          </p:cNvPr>
          <p:cNvSpPr>
            <a:spLocks noGrp="1" noChangeArrowheads="1"/>
          </p:cNvSpPr>
          <p:nvPr>
            <p:ph type="title"/>
          </p:nvPr>
        </p:nvSpPr>
        <p:spPr/>
        <p:txBody>
          <a:bodyPr/>
          <a:lstStyle/>
          <a:p>
            <a:pPr eaLnBrk="1" hangingPunct="1"/>
            <a:r>
              <a:rPr lang="en-US" altLang="en-US"/>
              <a:t>INDUS RIVER</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Indus River Pakistan by all about pakistran (18)">
            <a:extLst>
              <a:ext uri="{FF2B5EF4-FFF2-40B4-BE49-F238E27FC236}">
                <a16:creationId xmlns:a16="http://schemas.microsoft.com/office/drawing/2014/main" id="{09704D4F-5404-91D1-5C85-9DEE371398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Rectangle 3">
            <a:extLst>
              <a:ext uri="{FF2B5EF4-FFF2-40B4-BE49-F238E27FC236}">
                <a16:creationId xmlns:a16="http://schemas.microsoft.com/office/drawing/2014/main" id="{D6D25C08-C3BD-0D4F-2DA1-A5A918748EF9}"/>
              </a:ext>
            </a:extLst>
          </p:cNvPr>
          <p:cNvSpPr>
            <a:spLocks noGrp="1" noChangeArrowheads="1"/>
          </p:cNvSpPr>
          <p:nvPr>
            <p:ph type="title"/>
          </p:nvPr>
        </p:nvSpPr>
        <p:spPr/>
        <p:txBody>
          <a:bodyPr/>
          <a:lstStyle/>
          <a:p>
            <a:pPr eaLnBrk="1" hangingPunct="1"/>
            <a:r>
              <a:rPr lang="en-US" altLang="en-US"/>
              <a:t>INDUS RIVER</a:t>
            </a:r>
          </a:p>
        </p:txBody>
      </p:sp>
      <p:sp>
        <p:nvSpPr>
          <p:cNvPr id="10244" name="Rectangle 4">
            <a:extLst>
              <a:ext uri="{FF2B5EF4-FFF2-40B4-BE49-F238E27FC236}">
                <a16:creationId xmlns:a16="http://schemas.microsoft.com/office/drawing/2014/main" id="{9D3855BB-AC71-1F02-7303-654D7F3BD1E0}"/>
              </a:ext>
            </a:extLst>
          </p:cNvPr>
          <p:cNvSpPr>
            <a:spLocks noGrp="1" noChangeArrowheads="1"/>
          </p:cNvSpPr>
          <p:nvPr>
            <p:ph type="body" idx="1"/>
          </p:nvPr>
        </p:nvSpPr>
        <p:spPr/>
        <p:txBody>
          <a:bodyPr/>
          <a:lstStyle/>
          <a:p>
            <a:pPr eaLnBrk="1" hangingPunct="1"/>
            <a:r>
              <a:rPr lang="en-US" altLang="en-US" sz="2800">
                <a:solidFill>
                  <a:srgbClr val="FF3300"/>
                </a:solidFill>
              </a:rPr>
              <a:t>It is one of the world’s longest rivers, with a length of 1,800 mi (2,900 km). Its annual average flow of 272 billion cu yd (207 billion cu m) is twice that of the </a:t>
            </a:r>
            <a:r>
              <a:rPr lang="en-US" altLang="en-US" sz="2800" b="1">
                <a:solidFill>
                  <a:srgbClr val="FF3300"/>
                </a:solidFill>
                <a:hlinkClick r:id="rId3" tooltip="Nile"/>
              </a:rPr>
              <a:t>Nile</a:t>
            </a:r>
            <a:r>
              <a:rPr lang="en-US" altLang="en-US" sz="2800">
                <a:solidFill>
                  <a:srgbClr val="FF3300"/>
                </a:solidFill>
              </a:rPr>
              <a:t>. It rises in southwestern Tibet and flows northwest through valleys of the</a:t>
            </a:r>
            <a:r>
              <a:rPr lang="en-US" altLang="en-US" sz="2800" b="1">
                <a:solidFill>
                  <a:srgbClr val="FF3300"/>
                </a:solidFill>
                <a:hlinkClick r:id="rId4" tooltip="Himalayas"/>
              </a:rPr>
              <a:t>Himalayas</a:t>
            </a:r>
            <a:r>
              <a:rPr lang="en-US" altLang="en-US" sz="2800">
                <a:solidFill>
                  <a:srgbClr val="FF3300"/>
                </a:solidFill>
              </a:rPr>
              <a:t>. After crossing into the </a:t>
            </a:r>
            <a:r>
              <a:rPr lang="en-US" altLang="en-US" sz="2800" b="1">
                <a:solidFill>
                  <a:srgbClr val="FF3300"/>
                </a:solidFill>
                <a:hlinkClick r:id="rId5" tooltip="Kashmir"/>
              </a:rPr>
              <a:t>Kashmir</a:t>
            </a:r>
            <a:r>
              <a:rPr lang="en-US" altLang="en-US" sz="2800">
                <a:solidFill>
                  <a:srgbClr val="FF3300"/>
                </a:solidFill>
              </a:rPr>
              <a:t> region, it continues northwestward through the Indian- and Pakistani-administered areas and then turns south into Pakistan </a:t>
            </a: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55</TotalTime>
  <Words>2273</Words>
  <Application>Microsoft Office PowerPoint</Application>
  <PresentationFormat>On-screen Show (4:3)</PresentationFormat>
  <Paragraphs>69</Paragraphs>
  <Slides>46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46</vt:i4>
      </vt:variant>
    </vt:vector>
  </HeadingPairs>
  <TitlesOfParts>
    <vt:vector size="50" baseType="lpstr">
      <vt:lpstr>Arial</vt:lpstr>
      <vt:lpstr>Calibri</vt:lpstr>
      <vt:lpstr>新細明體</vt:lpstr>
      <vt:lpstr>Default Design</vt:lpstr>
      <vt:lpstr>LAKE BAIKAL</vt:lpstr>
      <vt:lpstr>LAKE BAIKAL</vt:lpstr>
      <vt:lpstr>GANGES RIVER</vt:lpstr>
      <vt:lpstr>GANGES RIVER</vt:lpstr>
      <vt:lpstr>GANGES RIVER</vt:lpstr>
      <vt:lpstr>HUANG HO RIVER</vt:lpstr>
      <vt:lpstr>HUANG HO RIVER</vt:lpstr>
      <vt:lpstr>INDUS RIVER</vt:lpstr>
      <vt:lpstr>INDUS RIVER</vt:lpstr>
      <vt:lpstr>IRRAWADDY RIVER</vt:lpstr>
      <vt:lpstr>IRRAWADDY RIVER</vt:lpstr>
      <vt:lpstr>TIGRIS AND EUPHRATES</vt:lpstr>
      <vt:lpstr>TIGRIS AND EUPHRATES</vt:lpstr>
      <vt:lpstr>TIGRIS AND EUPHRATES</vt:lpstr>
      <vt:lpstr>YANGTZE RIVER</vt:lpstr>
      <vt:lpstr>YANGTZE RIVER</vt:lpstr>
      <vt:lpstr>SALWEEN RIVER</vt:lpstr>
      <vt:lpstr>SALWEEN RIVER</vt:lpstr>
      <vt:lpstr>MEKONG RIVER</vt:lpstr>
      <vt:lpstr>MEKONG RIVER</vt:lpstr>
      <vt:lpstr>CASPIAN SEA</vt:lpstr>
      <vt:lpstr>CASPIAN SEA</vt:lpstr>
      <vt:lpstr>DEAD SEA</vt:lpstr>
      <vt:lpstr>DEAD SEA</vt:lpstr>
      <vt:lpstr>MT. EVEREST</vt:lpstr>
      <vt:lpstr>MT. EVEREST</vt:lpstr>
      <vt:lpstr>K-2</vt:lpstr>
      <vt:lpstr>K-2</vt:lpstr>
      <vt:lpstr>DASHT – E KAVIR</vt:lpstr>
      <vt:lpstr>DASHT – E KAVIR</vt:lpstr>
      <vt:lpstr>DASHT – E LUT </vt:lpstr>
      <vt:lpstr>DASHT – E LUT </vt:lpstr>
      <vt:lpstr>KARAKUM</vt:lpstr>
      <vt:lpstr>KARAKUM</vt:lpstr>
      <vt:lpstr>GOBI</vt:lpstr>
      <vt:lpstr>GOBI</vt:lpstr>
      <vt:lpstr>RUB – AL KHALI</vt:lpstr>
      <vt:lpstr>RUB – AL KHALI</vt:lpstr>
      <vt:lpstr>THAR - SINDH</vt:lpstr>
      <vt:lpstr>THAR - SINDH</vt:lpstr>
      <vt:lpstr>DECCAN PLATEAU</vt:lpstr>
      <vt:lpstr>DECCAN PLATEAU</vt:lpstr>
      <vt:lpstr>IRANIAN PLATEAU</vt:lpstr>
      <vt:lpstr>IRANIAN PLATEAU</vt:lpstr>
      <vt:lpstr>TIBETAN PLATEAU</vt:lpstr>
      <vt:lpstr>TIBETAN PLATEAU</vt:lpstr>
    </vt:vector>
  </TitlesOfParts>
  <Company>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LAKE BAIKAL</dc:title>
  <dc:creator>MCS</dc:creator>
  <cp:lastModifiedBy>Nayan GRIFFITHS</cp:lastModifiedBy>
  <cp:revision>6</cp:revision>
  <dcterms:created xsi:type="dcterms:W3CDTF">2011-07-06T01:54:09Z</dcterms:created>
  <dcterms:modified xsi:type="dcterms:W3CDTF">2023-06-05T11:24:04Z</dcterms:modified>
</cp:coreProperties>
</file>